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JPG" ContentType="image/.jp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 id="2147483666" r:id="rId4"/>
    <p:sldMasterId id="2147483675" r:id="rId5"/>
    <p:sldMasterId id="2147483684" r:id="rId6"/>
  </p:sldMasterIdLst>
  <p:notesMasterIdLst>
    <p:notesMasterId r:id="rId53"/>
  </p:notesMasterIdLst>
  <p:sldIdLst>
    <p:sldId id="256" r:id="rId7"/>
    <p:sldId id="448" r:id="rId8"/>
    <p:sldId id="347" r:id="rId9"/>
    <p:sldId id="368" r:id="rId10"/>
    <p:sldId id="369" r:id="rId11"/>
    <p:sldId id="366" r:id="rId12"/>
    <p:sldId id="403" r:id="rId13"/>
    <p:sldId id="374" r:id="rId14"/>
    <p:sldId id="375" r:id="rId15"/>
    <p:sldId id="377" r:id="rId16"/>
    <p:sldId id="378" r:id="rId17"/>
    <p:sldId id="379" r:id="rId18"/>
    <p:sldId id="399" r:id="rId19"/>
    <p:sldId id="404" r:id="rId20"/>
    <p:sldId id="401" r:id="rId21"/>
    <p:sldId id="405" r:id="rId22"/>
    <p:sldId id="406" r:id="rId23"/>
    <p:sldId id="407" r:id="rId24"/>
    <p:sldId id="380" r:id="rId25"/>
    <p:sldId id="381" r:id="rId26"/>
    <p:sldId id="412" r:id="rId27"/>
    <p:sldId id="413" r:id="rId28"/>
    <p:sldId id="382" r:id="rId29"/>
    <p:sldId id="415" r:id="rId30"/>
    <p:sldId id="383" r:id="rId31"/>
    <p:sldId id="384" r:id="rId32"/>
    <p:sldId id="385" r:id="rId33"/>
    <p:sldId id="386" r:id="rId34"/>
    <p:sldId id="416" r:id="rId35"/>
    <p:sldId id="388" r:id="rId36"/>
    <p:sldId id="417" r:id="rId37"/>
    <p:sldId id="390" r:id="rId38"/>
    <p:sldId id="391" r:id="rId39"/>
    <p:sldId id="438" r:id="rId40"/>
    <p:sldId id="392" r:id="rId41"/>
    <p:sldId id="439" r:id="rId42"/>
    <p:sldId id="394" r:id="rId43"/>
    <p:sldId id="395" r:id="rId44"/>
    <p:sldId id="396" r:id="rId45"/>
    <p:sldId id="491" r:id="rId46"/>
    <p:sldId id="492" r:id="rId47"/>
    <p:sldId id="397" r:id="rId48"/>
    <p:sldId id="440" r:id="rId49"/>
    <p:sldId id="398" r:id="rId50"/>
    <p:sldId id="441" r:id="rId51"/>
    <p:sldId id="490" r:id="rId52"/>
  </p:sldIdLst>
  <p:sldSz cx="9144000" cy="6858000" type="screen4x3"/>
  <p:notesSz cx="6858000" cy="9144000"/>
  <p:custDataLst>
    <p:tags r:id="rId57"/>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45" userDrawn="1">
          <p15:clr>
            <a:srgbClr val="A4A3A4"/>
          </p15:clr>
        </p15:guide>
        <p15:guide id="2" pos="28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666633"/>
    <a:srgbClr val="CC6600"/>
    <a:srgbClr val="EAEAEA"/>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100" d="100"/>
          <a:sy n="100" d="100"/>
        </p:scale>
        <p:origin x="-1626" y="-102"/>
      </p:cViewPr>
      <p:guideLst>
        <p:guide orient="horz" pos="2145"/>
        <p:guide pos="2886"/>
      </p:guideLst>
    </p:cSldViewPr>
  </p:slideViewPr>
  <p:notesTextViewPr>
    <p:cViewPr>
      <p:scale>
        <a:sx n="100" d="100"/>
        <a:sy n="100" d="100"/>
      </p:scale>
      <p:origin x="0" y="0"/>
    </p:cViewPr>
  </p:notesText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7" Type="http://schemas.openxmlformats.org/officeDocument/2006/relationships/tags" Target="tags/tag5.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notesMaster" Target="notesMasters/notesMaster1.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a:buFont typeface="Arial" panose="020B0604020202020204" pitchFamily="34" charset="0"/>
              <a:buNone/>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Rectangle 3"/>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buNone/>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48" name="Rectangle 4"/>
          <p:cNvSpPr>
            <a:spLocks noGrp="1"/>
          </p:cNvSpPr>
          <p:nvPr>
            <p:ph type="sldImg"/>
          </p:nvPr>
        </p:nvSpPr>
        <p:spPr>
          <a:xfrm>
            <a:off x="1143000" y="685800"/>
            <a:ext cx="4572000" cy="3429000"/>
          </a:xfrm>
          <a:prstGeom prst="rect">
            <a:avLst/>
          </a:prstGeom>
          <a:noFill/>
          <a:ln w="9525">
            <a:noFill/>
          </a:ln>
        </p:spPr>
      </p:sp>
      <p:sp>
        <p:nvSpPr>
          <p:cNvPr id="20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4" name="Rectangle 6"/>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a:buFont typeface="Arial" panose="020B0604020202020204" pitchFamily="34" charset="0"/>
              <a:buNone/>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p>
            <a:pPr lvl="0" algn="r" eaLnBrk="1" fontAlgn="base" hangingPunct="1">
              <a:buNone/>
            </a:pPr>
            <a:fld id="{9A0DB2DC-4C9A-4742-B13C-FB6460FD3503}" type="slidenum">
              <a:rPr lang="en-US" altLang="zh-CN" sz="1200" strike="noStrike" noProof="1" dirty="0">
                <a:latin typeface="Arial" panose="020B0604020202020204" pitchFamily="34" charset="0"/>
                <a:ea typeface="宋体" panose="02010600030101010101" pitchFamily="2" charset="-122"/>
                <a:cs typeface="+mn-cs"/>
              </a:rPr>
            </a:fld>
            <a:endParaRPr lang="en-US" altLang="zh-CN" sz="1200" strike="noStrike" noProof="1"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371600"/>
            <a:ext cx="8153400" cy="4754563"/>
          </a:xfrm>
        </p:spPr>
        <p:txBody>
          <a:bodyPr/>
          <a:lstStyle/>
          <a:p>
            <a:pPr lvl="0" fontAlgn="base"/>
            <a:r>
              <a:rPr lang="zh-CN" altLang="en-US" strike="noStrike" noProof="1" dirty="0" smtClean="0"/>
              <a:t>单击此处编辑母版文本样式</a:t>
            </a:r>
            <a:endParaRPr lang="zh-CN" altLang="en-US" strike="noStrike" noProof="1" dirty="0" smtClean="0"/>
          </a:p>
          <a:p>
            <a:pPr lvl="1" fontAlgn="base"/>
            <a:r>
              <a:rPr lang="zh-CN" altLang="en-US" strike="noStrike" noProof="1" dirty="0" smtClean="0"/>
              <a:t>第二级</a:t>
            </a:r>
            <a:endParaRPr lang="zh-CN" altLang="en-US" strike="noStrike" noProof="1" dirty="0" smtClean="0"/>
          </a:p>
          <a:p>
            <a:pPr lvl="2" fontAlgn="base"/>
            <a:r>
              <a:rPr lang="zh-CN" altLang="en-US" strike="noStrike" noProof="1" dirty="0" smtClean="0"/>
              <a:t>第三级</a:t>
            </a:r>
            <a:endParaRPr lang="zh-CN" altLang="en-US" strike="noStrike" noProof="1" dirty="0" smtClean="0"/>
          </a:p>
          <a:p>
            <a:pPr lvl="3" fontAlgn="base"/>
            <a:r>
              <a:rPr lang="zh-CN" altLang="en-US" strike="noStrike" noProof="1" dirty="0" smtClean="0"/>
              <a:t>第四级</a:t>
            </a:r>
            <a:endParaRPr lang="zh-CN" altLang="en-US" strike="noStrike" noProof="1" dirty="0" smtClean="0"/>
          </a:p>
          <a:p>
            <a:pPr lvl="4" fontAlgn="base"/>
            <a:r>
              <a:rPr lang="zh-CN" altLang="en-US" strike="noStrike" noProof="1" dirty="0" smtClean="0"/>
              <a:t>第五级</a:t>
            </a:r>
            <a:endParaRPr lang="zh-CN" altLang="en-US" strike="noStrike" noProof="1" dirty="0"/>
          </a:p>
        </p:txBody>
      </p:sp>
      <p:sp>
        <p:nvSpPr>
          <p:cNvPr id="3" name="标题 1"/>
          <p:cNvSpPr>
            <a:spLocks noGrp="1"/>
          </p:cNvSpPr>
          <p:nvPr>
            <p:ph type="title" idx="10"/>
          </p:nvPr>
        </p:nvSpPr>
        <p:spPr>
          <a:xfrm>
            <a:off x="1143000" y="76200"/>
            <a:ext cx="8001000" cy="914400"/>
          </a:xfrm>
        </p:spPr>
        <p:txBody>
          <a:bodyPr/>
          <a:lstStyle/>
          <a:p>
            <a:pPr fontAlgn="base"/>
            <a:r>
              <a:rPr lang="zh-CN" altLang="en-US" strike="noStrike" noProof="1" dirty="0" smtClean="0"/>
              <a:t>单击此处编辑母版标题样式</a:t>
            </a:r>
            <a:endParaRPr lang="zh-CN" altLang="en-US" strike="noStrike" noProof="1"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371600"/>
            <a:ext cx="8153400" cy="4754563"/>
          </a:xfrm>
        </p:spPr>
        <p:txBody>
          <a:bodyPr/>
          <a:lstStyle/>
          <a:p>
            <a:pPr lvl="0" fontAlgn="base"/>
            <a:r>
              <a:rPr lang="zh-CN" altLang="en-US" strike="noStrike" noProof="1" dirty="0" smtClean="0"/>
              <a:t>单击此处编辑母版文本样式</a:t>
            </a:r>
            <a:endParaRPr lang="zh-CN" altLang="en-US" strike="noStrike" noProof="1" dirty="0" smtClean="0"/>
          </a:p>
          <a:p>
            <a:pPr lvl="1" fontAlgn="base"/>
            <a:r>
              <a:rPr lang="zh-CN" altLang="en-US" strike="noStrike" noProof="1" dirty="0" smtClean="0"/>
              <a:t>第二级</a:t>
            </a:r>
            <a:endParaRPr lang="zh-CN" altLang="en-US" strike="noStrike" noProof="1" dirty="0" smtClean="0"/>
          </a:p>
          <a:p>
            <a:pPr lvl="2" fontAlgn="base"/>
            <a:r>
              <a:rPr lang="zh-CN" altLang="en-US" strike="noStrike" noProof="1" dirty="0" smtClean="0"/>
              <a:t>第三级</a:t>
            </a:r>
            <a:endParaRPr lang="zh-CN" altLang="en-US" strike="noStrike" noProof="1" dirty="0" smtClean="0"/>
          </a:p>
          <a:p>
            <a:pPr lvl="3" fontAlgn="base"/>
            <a:r>
              <a:rPr lang="zh-CN" altLang="en-US" strike="noStrike" noProof="1" dirty="0" smtClean="0"/>
              <a:t>第四级</a:t>
            </a:r>
            <a:endParaRPr lang="zh-CN" altLang="en-US" strike="noStrike" noProof="1" dirty="0" smtClean="0"/>
          </a:p>
          <a:p>
            <a:pPr lvl="4" fontAlgn="base"/>
            <a:r>
              <a:rPr lang="zh-CN" altLang="en-US" strike="noStrike" noProof="1" dirty="0" smtClean="0"/>
              <a:t>第五级</a:t>
            </a:r>
            <a:endParaRPr lang="zh-CN" altLang="en-US" strike="noStrike" noProof="1" dirty="0"/>
          </a:p>
        </p:txBody>
      </p:sp>
      <p:sp>
        <p:nvSpPr>
          <p:cNvPr id="3" name="标题 1"/>
          <p:cNvSpPr>
            <a:spLocks noGrp="1"/>
          </p:cNvSpPr>
          <p:nvPr>
            <p:ph type="title" idx="10"/>
          </p:nvPr>
        </p:nvSpPr>
        <p:spPr>
          <a:xfrm>
            <a:off x="1143000" y="76200"/>
            <a:ext cx="8001000" cy="914400"/>
          </a:xfrm>
        </p:spPr>
        <p:txBody>
          <a:bodyPr/>
          <a:lstStyle/>
          <a:p>
            <a:pPr fontAlgn="base"/>
            <a:r>
              <a:rPr lang="zh-CN" altLang="en-US" strike="noStrike" noProof="1" dirty="0" smtClean="0"/>
              <a:t>单击此处编辑母版标题样式</a:t>
            </a:r>
            <a:endParaRPr lang="zh-CN" altLang="en-US" strike="noStrike" noProof="1"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371600"/>
            <a:ext cx="8153400" cy="4754563"/>
          </a:xfrm>
        </p:spPr>
        <p:txBody>
          <a:bodyPr/>
          <a:lstStyle/>
          <a:p>
            <a:pPr lvl="0" fontAlgn="base"/>
            <a:r>
              <a:rPr lang="zh-CN" altLang="en-US" strike="noStrike" noProof="1" dirty="0" smtClean="0"/>
              <a:t>单击此处编辑母版文本样式</a:t>
            </a:r>
            <a:endParaRPr lang="zh-CN" altLang="en-US" strike="noStrike" noProof="1" dirty="0" smtClean="0"/>
          </a:p>
          <a:p>
            <a:pPr lvl="1" fontAlgn="base"/>
            <a:r>
              <a:rPr lang="zh-CN" altLang="en-US" strike="noStrike" noProof="1" dirty="0" smtClean="0"/>
              <a:t>第二级</a:t>
            </a:r>
            <a:endParaRPr lang="zh-CN" altLang="en-US" strike="noStrike" noProof="1" dirty="0" smtClean="0"/>
          </a:p>
          <a:p>
            <a:pPr lvl="2" fontAlgn="base"/>
            <a:r>
              <a:rPr lang="zh-CN" altLang="en-US" strike="noStrike" noProof="1" dirty="0" smtClean="0"/>
              <a:t>第三级</a:t>
            </a:r>
            <a:endParaRPr lang="zh-CN" altLang="en-US" strike="noStrike" noProof="1" dirty="0" smtClean="0"/>
          </a:p>
          <a:p>
            <a:pPr lvl="3" fontAlgn="base"/>
            <a:r>
              <a:rPr lang="zh-CN" altLang="en-US" strike="noStrike" noProof="1" dirty="0" smtClean="0"/>
              <a:t>第四级</a:t>
            </a:r>
            <a:endParaRPr lang="zh-CN" altLang="en-US" strike="noStrike" noProof="1" dirty="0" smtClean="0"/>
          </a:p>
          <a:p>
            <a:pPr lvl="4" fontAlgn="base"/>
            <a:r>
              <a:rPr lang="zh-CN" altLang="en-US" strike="noStrike" noProof="1" dirty="0" smtClean="0"/>
              <a:t>第五级</a:t>
            </a:r>
            <a:endParaRPr lang="zh-CN" altLang="en-US" strike="noStrike" noProof="1" dirty="0"/>
          </a:p>
        </p:txBody>
      </p:sp>
      <p:sp>
        <p:nvSpPr>
          <p:cNvPr id="3" name="标题 1"/>
          <p:cNvSpPr>
            <a:spLocks noGrp="1"/>
          </p:cNvSpPr>
          <p:nvPr>
            <p:ph type="title" idx="10"/>
          </p:nvPr>
        </p:nvSpPr>
        <p:spPr>
          <a:xfrm>
            <a:off x="1143000" y="76200"/>
            <a:ext cx="8001000" cy="914400"/>
          </a:xfrm>
        </p:spPr>
        <p:txBody>
          <a:bodyPr/>
          <a:lstStyle/>
          <a:p>
            <a:pPr fontAlgn="base"/>
            <a:r>
              <a:rPr lang="zh-CN" altLang="en-US" strike="noStrike" noProof="1" dirty="0" smtClean="0"/>
              <a:t>单击此处编辑母版标题样式</a:t>
            </a:r>
            <a:endParaRPr lang="zh-CN" altLang="en-US" strike="noStrike" noProof="1"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371600"/>
            <a:ext cx="8153400" cy="4754563"/>
          </a:xfrm>
        </p:spPr>
        <p:txBody>
          <a:bodyPr/>
          <a:lstStyle/>
          <a:p>
            <a:pPr lvl="0" fontAlgn="base"/>
            <a:r>
              <a:rPr lang="zh-CN" altLang="en-US" strike="noStrike" noProof="1" dirty="0" smtClean="0"/>
              <a:t>单击此处编辑母版文本样式</a:t>
            </a:r>
            <a:endParaRPr lang="zh-CN" altLang="en-US" strike="noStrike" noProof="1" dirty="0" smtClean="0"/>
          </a:p>
          <a:p>
            <a:pPr lvl="1" fontAlgn="base"/>
            <a:r>
              <a:rPr lang="zh-CN" altLang="en-US" strike="noStrike" noProof="1" dirty="0" smtClean="0"/>
              <a:t>第二级</a:t>
            </a:r>
            <a:endParaRPr lang="zh-CN" altLang="en-US" strike="noStrike" noProof="1" dirty="0" smtClean="0"/>
          </a:p>
          <a:p>
            <a:pPr lvl="2" fontAlgn="base"/>
            <a:r>
              <a:rPr lang="zh-CN" altLang="en-US" strike="noStrike" noProof="1" dirty="0" smtClean="0"/>
              <a:t>第三级</a:t>
            </a:r>
            <a:endParaRPr lang="zh-CN" altLang="en-US" strike="noStrike" noProof="1" dirty="0" smtClean="0"/>
          </a:p>
          <a:p>
            <a:pPr lvl="3" fontAlgn="base"/>
            <a:r>
              <a:rPr lang="zh-CN" altLang="en-US" strike="noStrike" noProof="1" dirty="0" smtClean="0"/>
              <a:t>第四级</a:t>
            </a:r>
            <a:endParaRPr lang="zh-CN" altLang="en-US" strike="noStrike" noProof="1" dirty="0" smtClean="0"/>
          </a:p>
          <a:p>
            <a:pPr lvl="4" fontAlgn="base"/>
            <a:r>
              <a:rPr lang="zh-CN" altLang="en-US" strike="noStrike" noProof="1" dirty="0" smtClean="0"/>
              <a:t>第五级</a:t>
            </a:r>
            <a:endParaRPr lang="zh-CN" altLang="en-US" strike="noStrike" noProof="1" dirty="0"/>
          </a:p>
        </p:txBody>
      </p:sp>
      <p:sp>
        <p:nvSpPr>
          <p:cNvPr id="3" name="标题 1"/>
          <p:cNvSpPr>
            <a:spLocks noGrp="1"/>
          </p:cNvSpPr>
          <p:nvPr>
            <p:ph type="title" idx="10"/>
          </p:nvPr>
        </p:nvSpPr>
        <p:spPr>
          <a:xfrm>
            <a:off x="1143000" y="76200"/>
            <a:ext cx="8001000" cy="914400"/>
          </a:xfrm>
        </p:spPr>
        <p:txBody>
          <a:bodyPr/>
          <a:lstStyle/>
          <a:p>
            <a:pPr fontAlgn="base"/>
            <a:r>
              <a:rPr lang="zh-CN" altLang="en-US" strike="noStrike" noProof="1" dirty="0" smtClean="0"/>
              <a:t>单击此处编辑母版标题样式</a:t>
            </a:r>
            <a:endParaRPr lang="zh-CN" altLang="en-US" strike="noStrike" noProof="1"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fontAlgn="base"/>
            <a:r>
              <a:rPr lang="zh-CN" strike="noStrike" noProof="1" smtClean="0"/>
              <a:t>单击此处编辑母版标题样式</a:t>
            </a:r>
            <a:endParaRPr lang="zh-CN" strike="noStrike" noProof="1" smtClean="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371600"/>
            <a:ext cx="8153400" cy="4754563"/>
          </a:xfrm>
        </p:spPr>
        <p:txBody>
          <a:bodyPr/>
          <a:lstStyle/>
          <a:p>
            <a:pPr lvl="0" fontAlgn="base"/>
            <a:r>
              <a:rPr lang="zh-CN" altLang="en-US" strike="noStrike" noProof="1" dirty="0" smtClean="0"/>
              <a:t>单击此处编辑母版文本样式</a:t>
            </a:r>
            <a:endParaRPr lang="zh-CN" altLang="en-US" strike="noStrike" noProof="1" dirty="0" smtClean="0"/>
          </a:p>
          <a:p>
            <a:pPr lvl="1" fontAlgn="base"/>
            <a:r>
              <a:rPr lang="zh-CN" altLang="en-US" strike="noStrike" noProof="1" dirty="0" smtClean="0"/>
              <a:t>第二级</a:t>
            </a:r>
            <a:endParaRPr lang="zh-CN" altLang="en-US" strike="noStrike" noProof="1" dirty="0" smtClean="0"/>
          </a:p>
          <a:p>
            <a:pPr lvl="2" fontAlgn="base"/>
            <a:r>
              <a:rPr lang="zh-CN" altLang="en-US" strike="noStrike" noProof="1" dirty="0" smtClean="0"/>
              <a:t>第三级</a:t>
            </a:r>
            <a:endParaRPr lang="zh-CN" altLang="en-US" strike="noStrike" noProof="1" dirty="0" smtClean="0"/>
          </a:p>
          <a:p>
            <a:pPr lvl="3" fontAlgn="base"/>
            <a:r>
              <a:rPr lang="zh-CN" altLang="en-US" strike="noStrike" noProof="1" dirty="0" smtClean="0"/>
              <a:t>第四级</a:t>
            </a:r>
            <a:endParaRPr lang="zh-CN" altLang="en-US" strike="noStrike" noProof="1" dirty="0" smtClean="0"/>
          </a:p>
          <a:p>
            <a:pPr lvl="4" fontAlgn="base"/>
            <a:r>
              <a:rPr lang="zh-CN" altLang="en-US" strike="noStrike" noProof="1" dirty="0" smtClean="0"/>
              <a:t>第五级</a:t>
            </a:r>
            <a:endParaRPr lang="zh-CN" altLang="en-US" strike="noStrike" noProof="1" dirty="0"/>
          </a:p>
        </p:txBody>
      </p:sp>
      <p:sp>
        <p:nvSpPr>
          <p:cNvPr id="3" name="标题 1"/>
          <p:cNvSpPr>
            <a:spLocks noGrp="1"/>
          </p:cNvSpPr>
          <p:nvPr>
            <p:ph type="title" idx="10"/>
          </p:nvPr>
        </p:nvSpPr>
        <p:spPr>
          <a:xfrm>
            <a:off x="1143000" y="76200"/>
            <a:ext cx="8001000" cy="914400"/>
          </a:xfrm>
        </p:spPr>
        <p:txBody>
          <a:bodyPr/>
          <a:lstStyle/>
          <a:p>
            <a:pPr fontAlgn="base"/>
            <a:r>
              <a:rPr lang="zh-CN" altLang="en-US" strike="noStrike" noProof="1" dirty="0" smtClean="0"/>
              <a:t>单击此处编辑母版标题样式</a:t>
            </a:r>
            <a:endParaRPr lang="zh-CN" altLang="en-US" strike="noStrike" noProof="1"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0" Type="http://schemas.openxmlformats.org/officeDocument/2006/relationships/theme" Target="../theme/theme2.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0" Type="http://schemas.openxmlformats.org/officeDocument/2006/relationships/theme" Target="../theme/theme3.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0" Type="http://schemas.openxmlformats.org/officeDocument/2006/relationships/theme" Target="../theme/theme4.xml"/><Relationship Id="rId1"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0" Type="http://schemas.openxmlformats.org/officeDocument/2006/relationships/theme" Target="../theme/theme5.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3"/>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7" name="Rectangle 7"/>
          <p:cNvSpPr>
            <a:spLocks noChangeArrowheads="1"/>
          </p:cNvSpPr>
          <p:nvPr/>
        </p:nvSpPr>
        <p:spPr bwMode="auto">
          <a:xfrm>
            <a:off x="0" y="0"/>
            <a:ext cx="9144000" cy="1066800"/>
          </a:xfrm>
          <a:prstGeom prst="rect">
            <a:avLst/>
          </a:prstGeom>
          <a:solidFill>
            <a:srgbClr val="0056AC"/>
          </a:solidFill>
          <a:ln w="9525" cmpd="sng">
            <a:solidFill>
              <a:schemeClr val="tx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8" name="Rectangle 11"/>
          <p:cNvSpPr>
            <a:spLocks noGrp="1"/>
          </p:cNvSpPr>
          <p:nvPr>
            <p:ph type="title"/>
          </p:nvPr>
        </p:nvSpPr>
        <p:spPr>
          <a:xfrm>
            <a:off x="1143000" y="76200"/>
            <a:ext cx="8001000" cy="914400"/>
          </a:xfrm>
          <a:prstGeom prst="rect">
            <a:avLst/>
          </a:prstGeom>
          <a:noFill/>
          <a:ln w="9525">
            <a:noFill/>
          </a:ln>
        </p:spPr>
        <p:txBody>
          <a:bodyPr anchor="ctr" anchorCtr="0"/>
          <a:p>
            <a:pPr lvl="0"/>
            <a:r>
              <a:rPr lang="zh-CN" altLang="en-US" dirty="0"/>
              <a:t>单击此处编辑母版标题样式</a:t>
            </a:r>
            <a:endParaRPr lang="zh-CN" altLang="en-US" dirty="0"/>
          </a:p>
        </p:txBody>
      </p:sp>
      <p:pic>
        <p:nvPicPr>
          <p:cNvPr id="3" name="图片 2"/>
          <p:cNvPicPr>
            <a:picLocks noChangeAspect="1"/>
          </p:cNvPicPr>
          <p:nvPr userDrawn="1"/>
        </p:nvPicPr>
        <p:blipFill>
          <a:blip r:embed="rId9"/>
          <a:stretch>
            <a:fillRect/>
          </a:stretch>
        </p:blipFill>
        <p:spPr>
          <a:xfrm>
            <a:off x="-17153" y="0"/>
            <a:ext cx="1085221" cy="1066800"/>
          </a:xfrm>
          <a:prstGeom prst="ellipse">
            <a:avLst/>
          </a:prstGeom>
        </p:spPr>
      </p:pic>
      <p:sp>
        <p:nvSpPr>
          <p:cNvPr id="1030" name="Rectangle 12"/>
          <p:cNvSpPr>
            <a:spLocks noChangeArrowheads="1"/>
          </p:cNvSpPr>
          <p:nvPr/>
        </p:nvSpPr>
        <p:spPr bwMode="auto">
          <a:xfrm>
            <a:off x="0" y="6629400"/>
            <a:ext cx="9144000" cy="228600"/>
          </a:xfrm>
          <a:prstGeom prst="rect">
            <a:avLst/>
          </a:prstGeom>
          <a:gradFill rotWithShape="1">
            <a:gsLst>
              <a:gs pos="0">
                <a:srgbClr val="0056AC"/>
              </a:gs>
              <a:gs pos="100000">
                <a:schemeClr val="folHlink"/>
              </a:gs>
            </a:gsLst>
            <a:lin ang="0" scaled="1"/>
          </a:gradFill>
          <a:ln w="9525">
            <a:no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大数据技术原理与应用（第</a:t>
            </a:r>
            <a:r>
              <a:rPr kumimoji="0" lang="en-US" alt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3</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版）</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　　　　　</a:t>
            </a:r>
            <a:r>
              <a:rPr kumimoji="0" 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湖南</a:t>
            </a:r>
            <a:r>
              <a:rPr kumimoji="0" 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科技大学计算机科学与工程学院</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              符开耀               </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kyfu</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@hnust.edu.cn</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5pPr>
      <a:lvl6pPr marL="4572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6pPr>
      <a:lvl7pPr marL="9144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7pPr>
      <a:lvl8pPr marL="13716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8pPr>
      <a:lvl9pPr marL="18288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3"/>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7" name="Rectangle 7"/>
          <p:cNvSpPr>
            <a:spLocks noChangeArrowheads="1"/>
          </p:cNvSpPr>
          <p:nvPr/>
        </p:nvSpPr>
        <p:spPr bwMode="auto">
          <a:xfrm>
            <a:off x="0" y="0"/>
            <a:ext cx="9144000" cy="1066800"/>
          </a:xfrm>
          <a:prstGeom prst="rect">
            <a:avLst/>
          </a:prstGeom>
          <a:solidFill>
            <a:srgbClr val="0056AC"/>
          </a:solidFill>
          <a:ln w="9525" cmpd="sng">
            <a:solidFill>
              <a:schemeClr val="tx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2" name="Rectangle 11"/>
          <p:cNvSpPr>
            <a:spLocks noGrp="1"/>
          </p:cNvSpPr>
          <p:nvPr>
            <p:ph type="title"/>
          </p:nvPr>
        </p:nvSpPr>
        <p:spPr>
          <a:xfrm>
            <a:off x="1143000" y="76200"/>
            <a:ext cx="8001000" cy="914400"/>
          </a:xfrm>
          <a:prstGeom prst="rect">
            <a:avLst/>
          </a:prstGeom>
          <a:noFill/>
          <a:ln w="9525">
            <a:noFill/>
          </a:ln>
        </p:spPr>
        <p:txBody>
          <a:bodyPr anchor="ctr" anchorCtr="0"/>
          <a:p>
            <a:pPr lvl="0"/>
            <a:r>
              <a:rPr lang="zh-CN" altLang="en-US" dirty="0"/>
              <a:t>单击此处编辑母版标题样式</a:t>
            </a:r>
            <a:endParaRPr lang="zh-CN" altLang="en-US" dirty="0"/>
          </a:p>
        </p:txBody>
      </p:sp>
      <p:pic>
        <p:nvPicPr>
          <p:cNvPr id="3" name="图片 2"/>
          <p:cNvPicPr>
            <a:picLocks noChangeAspect="1"/>
          </p:cNvPicPr>
          <p:nvPr userDrawn="1"/>
        </p:nvPicPr>
        <p:blipFill>
          <a:blip r:embed="rId9"/>
          <a:stretch>
            <a:fillRect/>
          </a:stretch>
        </p:blipFill>
        <p:spPr>
          <a:xfrm>
            <a:off x="-17152" y="0"/>
            <a:ext cx="1085223" cy="1066800"/>
          </a:xfrm>
          <a:prstGeom prst="ellipse">
            <a:avLst/>
          </a:prstGeom>
        </p:spPr>
      </p:pic>
      <p:sp>
        <p:nvSpPr>
          <p:cNvPr id="1030" name="Rectangle 12"/>
          <p:cNvSpPr>
            <a:spLocks noChangeArrowheads="1"/>
          </p:cNvSpPr>
          <p:nvPr/>
        </p:nvSpPr>
        <p:spPr bwMode="auto">
          <a:xfrm>
            <a:off x="0" y="6629400"/>
            <a:ext cx="9144000" cy="228600"/>
          </a:xfrm>
          <a:prstGeom prst="rect">
            <a:avLst/>
          </a:prstGeom>
          <a:gradFill rotWithShape="1">
            <a:gsLst>
              <a:gs pos="0">
                <a:srgbClr val="0056AC"/>
              </a:gs>
              <a:gs pos="100000">
                <a:schemeClr val="folHlink"/>
              </a:gs>
            </a:gsLst>
            <a:lin ang="0" scaled="1"/>
          </a:gradFill>
          <a:ln w="9525">
            <a:no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大数据技术原理与应用（第</a:t>
            </a:r>
            <a:r>
              <a:rPr kumimoji="0" lang="en-US" alt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3</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版）</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　　　　　</a:t>
            </a:r>
            <a:r>
              <a:rPr kumimoji="0" 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湖南</a:t>
            </a:r>
            <a:r>
              <a:rPr kumimoji="0" 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科技大学计算机科学与工程学院</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              符开耀               </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kyfu</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@hnust.edu.cn</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Lst>
  <p:hf sldNum="0" hdr="0" ft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5pPr>
      <a:lvl6pPr marL="4572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6pPr>
      <a:lvl7pPr marL="9144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7pPr>
      <a:lvl8pPr marL="13716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8pPr>
      <a:lvl9pPr marL="18288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3"/>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7" name="Rectangle 7"/>
          <p:cNvSpPr>
            <a:spLocks noChangeArrowheads="1"/>
          </p:cNvSpPr>
          <p:nvPr/>
        </p:nvSpPr>
        <p:spPr bwMode="auto">
          <a:xfrm>
            <a:off x="0" y="0"/>
            <a:ext cx="9144000" cy="1066800"/>
          </a:xfrm>
          <a:prstGeom prst="rect">
            <a:avLst/>
          </a:prstGeom>
          <a:solidFill>
            <a:srgbClr val="0056AC"/>
          </a:solidFill>
          <a:ln w="9525" cmpd="sng">
            <a:solidFill>
              <a:schemeClr val="tx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Rectangle 11"/>
          <p:cNvSpPr>
            <a:spLocks noGrp="1"/>
          </p:cNvSpPr>
          <p:nvPr>
            <p:ph type="title"/>
          </p:nvPr>
        </p:nvSpPr>
        <p:spPr>
          <a:xfrm>
            <a:off x="1143000" y="76200"/>
            <a:ext cx="8001000" cy="914400"/>
          </a:xfrm>
          <a:prstGeom prst="rect">
            <a:avLst/>
          </a:prstGeom>
          <a:noFill/>
          <a:ln w="9525">
            <a:noFill/>
          </a:ln>
        </p:spPr>
        <p:txBody>
          <a:bodyPr anchor="ctr" anchorCtr="0"/>
          <a:p>
            <a:pPr lvl="0"/>
            <a:r>
              <a:rPr lang="zh-CN" altLang="en-US" dirty="0"/>
              <a:t>单击此处编辑母版标题样式</a:t>
            </a:r>
            <a:endParaRPr lang="zh-CN" altLang="en-US" dirty="0"/>
          </a:p>
        </p:txBody>
      </p:sp>
      <p:pic>
        <p:nvPicPr>
          <p:cNvPr id="3" name="图片 2"/>
          <p:cNvPicPr>
            <a:picLocks noChangeAspect="1"/>
          </p:cNvPicPr>
          <p:nvPr userDrawn="1"/>
        </p:nvPicPr>
        <p:blipFill>
          <a:blip r:embed="rId9"/>
          <a:stretch>
            <a:fillRect/>
          </a:stretch>
        </p:blipFill>
        <p:spPr>
          <a:xfrm>
            <a:off x="-17153" y="0"/>
            <a:ext cx="1085221" cy="1066800"/>
          </a:xfrm>
          <a:prstGeom prst="ellipse">
            <a:avLst/>
          </a:prstGeom>
        </p:spPr>
      </p:pic>
      <p:sp>
        <p:nvSpPr>
          <p:cNvPr id="1030" name="Rectangle 12"/>
          <p:cNvSpPr>
            <a:spLocks noChangeArrowheads="1"/>
          </p:cNvSpPr>
          <p:nvPr/>
        </p:nvSpPr>
        <p:spPr bwMode="auto">
          <a:xfrm>
            <a:off x="0" y="6629400"/>
            <a:ext cx="9144000" cy="228600"/>
          </a:xfrm>
          <a:prstGeom prst="rect">
            <a:avLst/>
          </a:prstGeom>
          <a:gradFill rotWithShape="1">
            <a:gsLst>
              <a:gs pos="0">
                <a:srgbClr val="0056AC"/>
              </a:gs>
              <a:gs pos="100000">
                <a:schemeClr val="folHlink"/>
              </a:gs>
            </a:gsLst>
            <a:lin ang="0" scaled="1"/>
          </a:gradFill>
          <a:ln w="9525">
            <a:no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大数据技术原理与应用（第</a:t>
            </a:r>
            <a:r>
              <a:rPr kumimoji="0" lang="en-US" alt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3</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版）</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　　　　　</a:t>
            </a:r>
            <a:r>
              <a:rPr kumimoji="0" 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湖南</a:t>
            </a:r>
            <a:r>
              <a:rPr kumimoji="0" 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科技大学计算机科学与工程学院</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              符开耀               </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kyfu</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@hnust.edu.cn</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Lst>
  <p:hf sldNum="0" hdr="0" ft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5pPr>
      <a:lvl6pPr marL="4572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6pPr>
      <a:lvl7pPr marL="9144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7pPr>
      <a:lvl8pPr marL="13716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8pPr>
      <a:lvl9pPr marL="18288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Rectangle 3"/>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7" name="Rectangle 7"/>
          <p:cNvSpPr>
            <a:spLocks noChangeArrowheads="1"/>
          </p:cNvSpPr>
          <p:nvPr/>
        </p:nvSpPr>
        <p:spPr bwMode="auto">
          <a:xfrm>
            <a:off x="0" y="0"/>
            <a:ext cx="9144000" cy="1066800"/>
          </a:xfrm>
          <a:prstGeom prst="rect">
            <a:avLst/>
          </a:prstGeom>
          <a:solidFill>
            <a:srgbClr val="0056AC"/>
          </a:solidFill>
          <a:ln w="9525" cmpd="sng">
            <a:solidFill>
              <a:schemeClr val="tx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0" name="Rectangle 11"/>
          <p:cNvSpPr>
            <a:spLocks noGrp="1"/>
          </p:cNvSpPr>
          <p:nvPr>
            <p:ph type="title"/>
          </p:nvPr>
        </p:nvSpPr>
        <p:spPr>
          <a:xfrm>
            <a:off x="1143000" y="76200"/>
            <a:ext cx="8001000" cy="914400"/>
          </a:xfrm>
          <a:prstGeom prst="rect">
            <a:avLst/>
          </a:prstGeom>
          <a:noFill/>
          <a:ln w="9525">
            <a:noFill/>
          </a:ln>
        </p:spPr>
        <p:txBody>
          <a:bodyPr anchor="ctr" anchorCtr="0"/>
          <a:p>
            <a:pPr lvl="0"/>
            <a:r>
              <a:rPr lang="zh-CN" altLang="en-US" dirty="0"/>
              <a:t>单击此处编辑母版标题样式</a:t>
            </a:r>
            <a:endParaRPr lang="zh-CN" altLang="en-US" dirty="0"/>
          </a:p>
        </p:txBody>
      </p:sp>
      <p:pic>
        <p:nvPicPr>
          <p:cNvPr id="3" name="图片 2"/>
          <p:cNvPicPr>
            <a:picLocks noChangeAspect="1"/>
          </p:cNvPicPr>
          <p:nvPr userDrawn="1"/>
        </p:nvPicPr>
        <p:blipFill>
          <a:blip r:embed="rId9"/>
          <a:stretch>
            <a:fillRect/>
          </a:stretch>
        </p:blipFill>
        <p:spPr>
          <a:xfrm>
            <a:off x="-17153" y="0"/>
            <a:ext cx="1085221" cy="1066800"/>
          </a:xfrm>
          <a:prstGeom prst="ellipse">
            <a:avLst/>
          </a:prstGeom>
        </p:spPr>
      </p:pic>
      <p:sp>
        <p:nvSpPr>
          <p:cNvPr id="1030" name="Rectangle 12"/>
          <p:cNvSpPr>
            <a:spLocks noChangeArrowheads="1"/>
          </p:cNvSpPr>
          <p:nvPr/>
        </p:nvSpPr>
        <p:spPr bwMode="auto">
          <a:xfrm>
            <a:off x="0" y="6629400"/>
            <a:ext cx="9144000" cy="228600"/>
          </a:xfrm>
          <a:prstGeom prst="rect">
            <a:avLst/>
          </a:prstGeom>
          <a:gradFill rotWithShape="1">
            <a:gsLst>
              <a:gs pos="0">
                <a:srgbClr val="0056AC"/>
              </a:gs>
              <a:gs pos="100000">
                <a:schemeClr val="folHlink"/>
              </a:gs>
            </a:gsLst>
            <a:lin ang="0" scaled="1"/>
          </a:gradFill>
          <a:ln w="9525">
            <a:no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大数据技术原理与应用（第</a:t>
            </a:r>
            <a:r>
              <a:rPr kumimoji="0" lang="en-US" alt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3</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版）</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　　　　　</a:t>
            </a:r>
            <a:r>
              <a:rPr kumimoji="0" 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湖南</a:t>
            </a:r>
            <a:r>
              <a:rPr kumimoji="0" 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科技大学计算机科学与工程学院</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              符开耀               </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kyfu</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@hnust.edu.cn</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Lst>
  <p:hf sldNum="0" hdr="0" ft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5pPr>
      <a:lvl6pPr marL="4572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6pPr>
      <a:lvl7pPr marL="9144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7pPr>
      <a:lvl8pPr marL="13716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8pPr>
      <a:lvl9pPr marL="18288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2" name="Rectangle 3"/>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7" name="Rectangle 7"/>
          <p:cNvSpPr>
            <a:spLocks noChangeArrowheads="1"/>
          </p:cNvSpPr>
          <p:nvPr/>
        </p:nvSpPr>
        <p:spPr bwMode="auto">
          <a:xfrm>
            <a:off x="0" y="0"/>
            <a:ext cx="9144000" cy="1066800"/>
          </a:xfrm>
          <a:prstGeom prst="rect">
            <a:avLst/>
          </a:prstGeom>
          <a:solidFill>
            <a:srgbClr val="0056AC"/>
          </a:solidFill>
          <a:ln w="9525" cmpd="sng">
            <a:solidFill>
              <a:schemeClr val="tx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4" name="Rectangle 11"/>
          <p:cNvSpPr>
            <a:spLocks noGrp="1"/>
          </p:cNvSpPr>
          <p:nvPr>
            <p:ph type="title"/>
          </p:nvPr>
        </p:nvSpPr>
        <p:spPr>
          <a:xfrm>
            <a:off x="1143000" y="76200"/>
            <a:ext cx="8001000" cy="914400"/>
          </a:xfrm>
          <a:prstGeom prst="rect">
            <a:avLst/>
          </a:prstGeom>
          <a:noFill/>
          <a:ln w="9525">
            <a:noFill/>
          </a:ln>
        </p:spPr>
        <p:txBody>
          <a:bodyPr anchor="ctr" anchorCtr="0"/>
          <a:p>
            <a:pPr lvl="0"/>
            <a:r>
              <a:rPr lang="zh-CN" altLang="en-US" dirty="0"/>
              <a:t>单击此处编辑母版标题样式</a:t>
            </a:r>
            <a:endParaRPr lang="zh-CN" altLang="en-US" dirty="0"/>
          </a:p>
        </p:txBody>
      </p:sp>
      <p:pic>
        <p:nvPicPr>
          <p:cNvPr id="3" name="图片 2"/>
          <p:cNvPicPr>
            <a:picLocks noChangeAspect="1"/>
          </p:cNvPicPr>
          <p:nvPr userDrawn="1"/>
        </p:nvPicPr>
        <p:blipFill>
          <a:blip r:embed="rId9"/>
          <a:stretch>
            <a:fillRect/>
          </a:stretch>
        </p:blipFill>
        <p:spPr>
          <a:xfrm>
            <a:off x="-17152" y="0"/>
            <a:ext cx="1085222" cy="1066800"/>
          </a:xfrm>
          <a:prstGeom prst="ellipse">
            <a:avLst/>
          </a:prstGeom>
        </p:spPr>
      </p:pic>
      <p:sp>
        <p:nvSpPr>
          <p:cNvPr id="1030" name="Rectangle 12"/>
          <p:cNvSpPr>
            <a:spLocks noChangeArrowheads="1"/>
          </p:cNvSpPr>
          <p:nvPr/>
        </p:nvSpPr>
        <p:spPr bwMode="auto">
          <a:xfrm>
            <a:off x="0" y="6629400"/>
            <a:ext cx="9144000" cy="228600"/>
          </a:xfrm>
          <a:prstGeom prst="rect">
            <a:avLst/>
          </a:prstGeom>
          <a:gradFill rotWithShape="1">
            <a:gsLst>
              <a:gs pos="0">
                <a:srgbClr val="0056AC"/>
              </a:gs>
              <a:gs pos="100000">
                <a:schemeClr val="folHlink"/>
              </a:gs>
            </a:gsLst>
            <a:lin ang="0" scaled="1"/>
          </a:gradFill>
          <a:ln w="9525">
            <a:no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大数据技术原理与应用（第</a:t>
            </a:r>
            <a:r>
              <a:rPr kumimoji="0" lang="en-US" alt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3</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版）</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　　　　　</a:t>
            </a:r>
            <a:r>
              <a:rPr kumimoji="0" 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湖南</a:t>
            </a:r>
            <a:r>
              <a:rPr kumimoji="0" lang="zh-CN"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科技大学计算机科学与工程学院</a:t>
            </a:r>
            <a:r>
              <a:rPr kumimoji="0" lang="zh-CN" alt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              符开耀               </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kyfu</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@hnust.edu.cn</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Lst>
  <p:hf sldNum="0" hdr="0" ft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5pPr>
      <a:lvl6pPr marL="4572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6pPr>
      <a:lvl7pPr marL="9144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7pPr>
      <a:lvl8pPr marL="13716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8pPr>
      <a:lvl9pPr marL="1828800" algn="l" rtl="0" eaLnBrk="0" fontAlgn="base" hangingPunct="0">
        <a:spcBef>
          <a:spcPct val="0"/>
        </a:spcBef>
        <a:spcAft>
          <a:spcPct val="0"/>
        </a:spcAft>
        <a:defRPr sz="3200">
          <a:solidFill>
            <a:schemeClr val="bg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wmf"/><Relationship Id="rId1" Type="http://schemas.openxmlformats.org/officeDocument/2006/relationships/image" Target="../media/image14.wm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w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jpeg"/><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0.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image" Target="../media/image32.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5.xml"/><Relationship Id="rId2" Type="http://schemas.openxmlformats.org/officeDocument/2006/relationships/image" Target="../media/image3.png"/><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7.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9.emf"/></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44.emf"/><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6.emf"/></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7.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Rectangle 2"/>
          <p:cNvSpPr/>
          <p:nvPr/>
        </p:nvSpPr>
        <p:spPr>
          <a:xfrm>
            <a:off x="0" y="0"/>
            <a:ext cx="9144000" cy="2133600"/>
          </a:xfrm>
          <a:prstGeom prst="rect">
            <a:avLst/>
          </a:prstGeom>
          <a:solidFill>
            <a:srgbClr val="0056AC"/>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170" name="Text Box 5"/>
          <p:cNvSpPr txBox="1"/>
          <p:nvPr/>
        </p:nvSpPr>
        <p:spPr>
          <a:xfrm>
            <a:off x="2005013" y="3965575"/>
            <a:ext cx="5286375" cy="1568450"/>
          </a:xfrm>
          <a:prstGeom prst="rect">
            <a:avLst/>
          </a:prstGeom>
          <a:noFill/>
          <a:ln w="9525">
            <a:noFill/>
          </a:ln>
        </p:spPr>
        <p:txBody>
          <a:bodyPr wrap="square" anchor="t" anchorCtr="0">
            <a:spAutoFit/>
          </a:bodyPr>
          <a:p>
            <a:pPr algn="r">
              <a:spcBef>
                <a:spcPct val="50000"/>
              </a:spcBef>
            </a:pPr>
            <a:r>
              <a:rPr lang="zh-CN" altLang="en-US" sz="2400" b="1" dirty="0">
                <a:latin typeface="Arial" panose="020B0604020202020204" pitchFamily="34" charset="0"/>
                <a:ea typeface="宋体" panose="02010600030101010101" pitchFamily="2" charset="-122"/>
              </a:rPr>
              <a:t>符开耀</a:t>
            </a:r>
            <a:endParaRPr lang="zh-CN" altLang="en-US" sz="2400" b="1" dirty="0">
              <a:latin typeface="Arial" panose="020B0604020202020204" pitchFamily="34" charset="0"/>
              <a:ea typeface="宋体" panose="02010600030101010101" pitchFamily="2" charset="-122"/>
            </a:endParaRPr>
          </a:p>
          <a:p>
            <a:pPr algn="r">
              <a:spcBef>
                <a:spcPct val="50000"/>
              </a:spcBef>
            </a:pPr>
            <a:r>
              <a:rPr lang="zh-CN" altLang="en-US" sz="2400" b="1" dirty="0">
                <a:latin typeface="Arial" panose="020B0604020202020204" pitchFamily="34" charset="0"/>
                <a:ea typeface="宋体" panose="02010600030101010101" pitchFamily="2" charset="-122"/>
              </a:rPr>
              <a:t>湖南科技大学计算机科学与工程学院</a:t>
            </a:r>
            <a:endParaRPr lang="zh-CN" altLang="en-US" sz="2400" b="1" dirty="0">
              <a:latin typeface="Arial" panose="020B0604020202020204" pitchFamily="34" charset="0"/>
              <a:ea typeface="宋体" panose="02010600030101010101" pitchFamily="2" charset="-122"/>
            </a:endParaRPr>
          </a:p>
          <a:p>
            <a:pPr algn="r">
              <a:spcBef>
                <a:spcPct val="50000"/>
              </a:spcBef>
            </a:pPr>
            <a:r>
              <a:rPr lang="en-US" altLang="zh-CN" sz="2400" b="1" dirty="0">
                <a:latin typeface="Arial" panose="020B0604020202020204" pitchFamily="34" charset="0"/>
                <a:ea typeface="宋体" panose="02010600030101010101" pitchFamily="2" charset="-122"/>
              </a:rPr>
              <a:t>E-mail: kyfu@hnust.edu.cn</a:t>
            </a:r>
            <a:endParaRPr lang="en-US" altLang="zh-CN" sz="2400" b="1" dirty="0">
              <a:latin typeface="Arial" panose="020B0604020202020204" pitchFamily="34" charset="0"/>
              <a:ea typeface="宋体" panose="02010600030101010101" pitchFamily="2" charset="-122"/>
            </a:endParaRPr>
          </a:p>
        </p:txBody>
      </p:sp>
      <p:sp>
        <p:nvSpPr>
          <p:cNvPr id="7171" name="Rectangle 6"/>
          <p:cNvSpPr>
            <a:spLocks noGrp="1"/>
          </p:cNvSpPr>
          <p:nvPr>
            <p:ph type="title"/>
          </p:nvPr>
        </p:nvSpPr>
        <p:spPr>
          <a:xfrm>
            <a:off x="533400" y="2362200"/>
            <a:ext cx="8229600" cy="1143000"/>
          </a:xfrm>
        </p:spPr>
        <p:txBody>
          <a:bodyPr vert="horz" wrap="square" lIns="91440" tIns="45720" rIns="91440" bIns="45720" anchor="ctr" anchorCtr="0"/>
          <a:p>
            <a:pPr algn="ctr" eaLnBrk="1" hangingPunct="1"/>
            <a:br>
              <a:rPr lang="en-US" altLang="zh-CN" sz="2800" b="1" dirty="0">
                <a:solidFill>
                  <a:schemeClr val="tx1"/>
                </a:solidFill>
              </a:rPr>
            </a:br>
            <a:r>
              <a:rPr lang="zh-CN" altLang="en-US" sz="3600" b="1" dirty="0">
                <a:solidFill>
                  <a:schemeClr val="tx1"/>
                </a:solidFill>
              </a:rPr>
              <a:t>第</a:t>
            </a:r>
            <a:r>
              <a:rPr lang="en-US" altLang="zh-CN" sz="3600" b="1" dirty="0">
                <a:solidFill>
                  <a:schemeClr val="tx1"/>
                </a:solidFill>
              </a:rPr>
              <a:t>1章 大数据概述</a:t>
            </a:r>
            <a:br>
              <a:rPr lang="zh-CN" altLang="en-US" sz="2800" b="1" dirty="0">
                <a:solidFill>
                  <a:schemeClr val="tx1"/>
                </a:solidFill>
              </a:rPr>
            </a:br>
            <a:endParaRPr lang="zh-CN" altLang="en-US" sz="2800" dirty="0">
              <a:solidFill>
                <a:schemeClr val="tx1"/>
              </a:solidFill>
            </a:endParaRPr>
          </a:p>
        </p:txBody>
      </p:sp>
      <p:sp>
        <p:nvSpPr>
          <p:cNvPr id="7172" name="Oval 7"/>
          <p:cNvSpPr/>
          <p:nvPr/>
        </p:nvSpPr>
        <p:spPr>
          <a:xfrm>
            <a:off x="1447800" y="304800"/>
            <a:ext cx="990600" cy="1600200"/>
          </a:xfrm>
          <a:prstGeom prst="ellipse">
            <a:avLst/>
          </a:prstGeom>
          <a:no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173" name="AutoShape 8"/>
          <p:cNvSpPr/>
          <p:nvPr/>
        </p:nvSpPr>
        <p:spPr>
          <a:xfrm>
            <a:off x="609600" y="0"/>
            <a:ext cx="990600" cy="2205038"/>
          </a:xfrm>
          <a:custGeom>
            <a:avLst/>
            <a:gdLst/>
            <a:ahLst/>
            <a:cxnLst>
              <a:cxn ang="17694720">
                <a:pos x="2147483647" y="0"/>
              </a:cxn>
              <a:cxn ang="11796480">
                <a:pos x="0" y="2147483647"/>
              </a:cxn>
              <a:cxn ang="5898240">
                <a:pos x="2147483647" y="2147483647"/>
              </a:cxn>
              <a:cxn ang="0">
                <a:pos x="2147483647" y="2147483647"/>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bg1"/>
          </a:solidFill>
          <a:ln w="9525">
            <a:noFill/>
          </a:ln>
        </p:spPr>
        <p:txBody>
          <a:bodyPr/>
          <a:p>
            <a:endParaRPr lang="zh-CN" altLang="en-US"/>
          </a:p>
        </p:txBody>
      </p:sp>
      <p:sp>
        <p:nvSpPr>
          <p:cNvPr id="7174" name="Rectangle 9"/>
          <p:cNvSpPr/>
          <p:nvPr/>
        </p:nvSpPr>
        <p:spPr>
          <a:xfrm>
            <a:off x="0" y="2133600"/>
            <a:ext cx="9144000" cy="152400"/>
          </a:xfrm>
          <a:prstGeom prst="rect">
            <a:avLst/>
          </a:prstGeom>
          <a:gradFill rotWithShape="1">
            <a:gsLst>
              <a:gs pos="0">
                <a:schemeClr val="bg1"/>
              </a:gs>
              <a:gs pos="100000">
                <a:srgbClr val="C0C0C0"/>
              </a:gs>
            </a:gsLst>
            <a:lin ang="0" scaled="1"/>
            <a:tileRect/>
          </a:gra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pic>
        <p:nvPicPr>
          <p:cNvPr id="7175" name="Picture 10" descr="arrow"/>
          <p:cNvPicPr>
            <a:picLocks noChangeAspect="1"/>
          </p:cNvPicPr>
          <p:nvPr/>
        </p:nvPicPr>
        <p:blipFill>
          <a:blip r:embed="rId1"/>
          <a:stretch>
            <a:fillRect/>
          </a:stretch>
        </p:blipFill>
        <p:spPr>
          <a:xfrm>
            <a:off x="7391400" y="4738688"/>
            <a:ext cx="200025" cy="114300"/>
          </a:xfrm>
          <a:prstGeom prst="rect">
            <a:avLst/>
          </a:prstGeom>
          <a:noFill/>
          <a:ln w="9525">
            <a:noFill/>
          </a:ln>
        </p:spPr>
      </p:pic>
      <p:sp>
        <p:nvSpPr>
          <p:cNvPr id="7176" name="Text Box 12"/>
          <p:cNvSpPr txBox="1"/>
          <p:nvPr/>
        </p:nvSpPr>
        <p:spPr>
          <a:xfrm>
            <a:off x="1600200" y="833438"/>
            <a:ext cx="7315200" cy="584200"/>
          </a:xfrm>
          <a:prstGeom prst="rect">
            <a:avLst/>
          </a:prstGeom>
          <a:noFill/>
          <a:ln w="9525">
            <a:noFill/>
          </a:ln>
        </p:spPr>
        <p:txBody>
          <a:bodyPr wrap="square" anchor="t" anchorCtr="0">
            <a:spAutoFit/>
          </a:bodyPr>
          <a:p>
            <a:pPr algn="ctr">
              <a:spcBef>
                <a:spcPct val="50000"/>
              </a:spcBef>
            </a:pPr>
            <a:r>
              <a:rPr lang="en-US" altLang="zh-CN" sz="3200" b="1" dirty="0">
                <a:solidFill>
                  <a:schemeClr val="bg1"/>
                </a:solidFill>
                <a:latin typeface="Times New Roman" panose="02020603050405020304" pitchFamily="18" charset="0"/>
                <a:ea typeface="宋体" panose="02010600030101010101" pitchFamily="2" charset="-122"/>
              </a:rPr>
              <a:t>《</a:t>
            </a:r>
            <a:r>
              <a:rPr lang="zh-CN" altLang="en-US" sz="3200" b="1" dirty="0">
                <a:solidFill>
                  <a:schemeClr val="bg1"/>
                </a:solidFill>
                <a:latin typeface="Times New Roman" panose="02020603050405020304" pitchFamily="18" charset="0"/>
                <a:ea typeface="宋体" panose="02010600030101010101" pitchFamily="2" charset="-122"/>
              </a:rPr>
              <a:t>大数据技术原理与应用（第</a:t>
            </a:r>
            <a:r>
              <a:rPr lang="en-US" altLang="zh-CN" sz="3200" b="1" dirty="0">
                <a:solidFill>
                  <a:schemeClr val="bg1"/>
                </a:solidFill>
                <a:latin typeface="Times New Roman" panose="02020603050405020304" pitchFamily="18" charset="0"/>
                <a:ea typeface="宋体" panose="02010600030101010101" pitchFamily="2" charset="-122"/>
              </a:rPr>
              <a:t>3</a:t>
            </a:r>
            <a:r>
              <a:rPr lang="zh-CN" altLang="en-US" sz="3200" b="1" dirty="0">
                <a:solidFill>
                  <a:schemeClr val="bg1"/>
                </a:solidFill>
                <a:latin typeface="Times New Roman" panose="02020603050405020304" pitchFamily="18" charset="0"/>
                <a:ea typeface="宋体" panose="02010600030101010101" pitchFamily="2" charset="-122"/>
              </a:rPr>
              <a:t>版）</a:t>
            </a:r>
            <a:r>
              <a:rPr lang="en-US" altLang="zh-CN" sz="3200" dirty="0">
                <a:solidFill>
                  <a:schemeClr val="bg1"/>
                </a:solidFill>
                <a:latin typeface="Times New Roman" panose="02020603050405020304" pitchFamily="18" charset="0"/>
                <a:ea typeface="宋体" panose="02010600030101010101" pitchFamily="2" charset="-122"/>
              </a:rPr>
              <a:t>》</a:t>
            </a:r>
            <a:endParaRPr lang="en-US" altLang="zh-CN" sz="3200" dirty="0">
              <a:solidFill>
                <a:schemeClr val="bg1"/>
              </a:solidFill>
              <a:latin typeface="Times New Roman" panose="02020603050405020304" pitchFamily="18"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Rectangle 2"/>
          <p:cNvSpPr>
            <a:spLocks noGrp="1"/>
          </p:cNvSpPr>
          <p:nvPr>
            <p:ph type="title"/>
          </p:nvPr>
        </p:nvSpPr>
        <p:spPr/>
        <p:txBody>
          <a:bodyPr vert="horz" wrap="square" lIns="91440" tIns="45720" rIns="91440" bIns="45720" anchor="ctr" anchorCtr="0"/>
          <a:p>
            <a:r>
              <a:rPr lang="zh-CN" altLang="en-US" sz="2800" dirty="0"/>
              <a:t>1.1.3 数据产生方式的变革促成大数据时代的来临</a:t>
            </a:r>
            <a:endParaRPr lang="zh-CN" altLang="en-US" sz="2800" dirty="0"/>
          </a:p>
        </p:txBody>
      </p:sp>
      <p:pic>
        <p:nvPicPr>
          <p:cNvPr id="16386" name="Picture 4" descr="图片5"/>
          <p:cNvPicPr>
            <a:picLocks noChangeAspect="1"/>
          </p:cNvPicPr>
          <p:nvPr/>
        </p:nvPicPr>
        <p:blipFill>
          <a:blip r:embed="rId1"/>
          <a:stretch>
            <a:fillRect/>
          </a:stretch>
        </p:blipFill>
        <p:spPr>
          <a:xfrm>
            <a:off x="345440" y="1209675"/>
            <a:ext cx="8509635" cy="4810125"/>
          </a:xfrm>
          <a:prstGeom prst="rect">
            <a:avLst/>
          </a:prstGeom>
          <a:noFill/>
          <a:ln w="9525">
            <a:noFill/>
          </a:ln>
        </p:spPr>
      </p:pic>
      <p:sp>
        <p:nvSpPr>
          <p:cNvPr id="16387" name="Text Box 5"/>
          <p:cNvSpPr txBox="1"/>
          <p:nvPr/>
        </p:nvSpPr>
        <p:spPr>
          <a:xfrm>
            <a:off x="2635250" y="6019800"/>
            <a:ext cx="3997325" cy="460375"/>
          </a:xfrm>
          <a:prstGeom prst="rect">
            <a:avLst/>
          </a:prstGeom>
          <a:noFill/>
          <a:ln w="9525">
            <a:noFill/>
          </a:ln>
        </p:spPr>
        <p:txBody>
          <a:bodyPr wrap="square" anchor="t" anchorCtr="0">
            <a:spAutoFit/>
          </a:bodyPr>
          <a:p>
            <a:pPr algn="ctr"/>
            <a:r>
              <a:rPr lang="zh-CN" altLang="en-US" sz="2400" b="1" dirty="0">
                <a:latin typeface="Arial" panose="020B0604020202020204" pitchFamily="34" charset="0"/>
                <a:ea typeface="宋体" panose="02010600030101010101" pitchFamily="2" charset="-122"/>
              </a:rPr>
              <a:t>图1-</a:t>
            </a:r>
            <a:r>
              <a:rPr lang="en-US" altLang="zh-CN" sz="2400" b="1" dirty="0">
                <a:latin typeface="Arial" panose="020B0604020202020204" pitchFamily="34" charset="0"/>
                <a:ea typeface="宋体" panose="02010600030101010101" pitchFamily="2" charset="-122"/>
              </a:rPr>
              <a:t>5 </a:t>
            </a:r>
            <a:r>
              <a:rPr lang="zh-CN" altLang="en-US" sz="2400" b="1" dirty="0">
                <a:latin typeface="Arial" panose="020B0604020202020204" pitchFamily="34" charset="0"/>
                <a:ea typeface="宋体" panose="02010600030101010101" pitchFamily="2" charset="-122"/>
              </a:rPr>
              <a:t>数据产生方式的变革</a:t>
            </a:r>
            <a:endParaRPr lang="zh-CN" altLang="en-US" sz="2400" b="1" dirty="0">
              <a:latin typeface="Arial" panose="020B0604020202020204" pitchFamily="34"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2"/>
          <p:cNvSpPr>
            <a:spLocks noGrp="1"/>
          </p:cNvSpPr>
          <p:nvPr>
            <p:ph type="title"/>
          </p:nvPr>
        </p:nvSpPr>
        <p:spPr/>
        <p:txBody>
          <a:bodyPr vert="horz" wrap="square" lIns="91440" tIns="45720" rIns="91440" bIns="45720" anchor="ctr" anchorCtr="0"/>
          <a:p>
            <a:r>
              <a:rPr lang="zh-CN" altLang="en-US" dirty="0"/>
              <a:t>1.1.4 大数据的发展历程</a:t>
            </a:r>
            <a:endParaRPr lang="zh-CN" altLang="en-US" dirty="0"/>
          </a:p>
        </p:txBody>
      </p:sp>
      <p:sp>
        <p:nvSpPr>
          <p:cNvPr id="17410" name="Rectangle 3"/>
          <p:cNvSpPr>
            <a:spLocks noGrp="1"/>
          </p:cNvSpPr>
          <p:nvPr>
            <p:ph type="body" idx="4294967295"/>
          </p:nvPr>
        </p:nvSpPr>
        <p:spPr/>
        <p:txBody>
          <a:bodyPr vert="horz" wrap="square" lIns="91440" tIns="45720" rIns="91440" bIns="45720" anchor="t" anchorCtr="0"/>
          <a:p>
            <a:pPr>
              <a:buNone/>
            </a:pPr>
            <a:endParaRPr lang="zh-CN" altLang="en-US" sz="2400" dirty="0"/>
          </a:p>
          <a:p>
            <a:endParaRPr lang="zh-CN" altLang="en-US" sz="2400" dirty="0"/>
          </a:p>
        </p:txBody>
      </p:sp>
      <p:graphicFrame>
        <p:nvGraphicFramePr>
          <p:cNvPr id="13317" name="Group 5"/>
          <p:cNvGraphicFramePr>
            <a:graphicFrameLocks noGrp="1"/>
          </p:cNvGraphicFramePr>
          <p:nvPr>
            <p:custDataLst>
              <p:tags r:id="rId1"/>
            </p:custDataLst>
          </p:nvPr>
        </p:nvGraphicFramePr>
        <p:xfrm>
          <a:off x="369888" y="1703388"/>
          <a:ext cx="8538210" cy="4794250"/>
        </p:xfrm>
        <a:graphic>
          <a:graphicData uri="http://schemas.openxmlformats.org/drawingml/2006/table">
            <a:tbl>
              <a:tblPr/>
              <a:tblGrid>
                <a:gridCol w="1747520"/>
                <a:gridCol w="1657985"/>
                <a:gridCol w="5132705"/>
              </a:tblGrid>
              <a:tr h="398780">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rPr>
                        <a:t>阶段</a:t>
                      </a:r>
                      <a:endParaRPr kumimoji="0" lang="zh-CN" altLang="en-US" sz="20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时间</a:t>
                      </a:r>
                      <a:endParaRPr kumimoji="0" lang="zh-CN" altLang="en-US" sz="20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内容</a:t>
                      </a:r>
                      <a:endParaRPr kumimoji="0" lang="zh-CN" altLang="en-US" sz="20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1316990">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第一阶段：</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萌芽期</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上世纪90年代至</a:t>
                      </a:r>
                      <a:r>
                        <a:rPr kumimoji="0" lang="en-US" altLang="zh-CN"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21</a:t>
                      </a: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世纪初</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随着数据挖掘理论和数据库技术逐步成熟，一批商业智能工具和知识管理技术开始被应用，如数据仓库、专家系统、知识管理系统等。</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2066925">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第二阶段：</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成熟期</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21</a:t>
                      </a: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世纪前</a:t>
                      </a:r>
                      <a:r>
                        <a:rPr kumimoji="0" lang="en-US" altLang="zh-CN"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10</a:t>
                      </a: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年</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Web2.0应用迅猛发展，非结构化数据大量产生，传统处理方法难以应对，带动了大数据技术的快速突破，大数据解决方案逐渐走向成熟，形成了并行计算与分布式系统两大核心技术，谷歌的GF</a:t>
                      </a:r>
                      <a:r>
                        <a:rPr kumimoji="0" lang="en-US" altLang="zh-CN" sz="2000" b="1"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S</a:t>
                      </a:r>
                      <a:r>
                        <a:rPr kumimoji="0" lang="zh-CN" altLang="en-US" sz="2000" b="1"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和MapReduce等大数据技术受到追捧，Hadoop平台开始大行其道。</a:t>
                      </a:r>
                      <a:endParaRPr kumimoji="0" lang="en-US" altLang="zh-CN" sz="2000" b="1"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1010920">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第三阶段：</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大规模应用期</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2010年以后</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大数据应用渗透各行各业，数据驱动决策，信息社会智能化程度大幅提高。</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bl>
          </a:graphicData>
        </a:graphic>
      </p:graphicFrame>
      <p:sp>
        <p:nvSpPr>
          <p:cNvPr id="17433" name="Text Box 49"/>
          <p:cNvSpPr txBox="1"/>
          <p:nvPr/>
        </p:nvSpPr>
        <p:spPr>
          <a:xfrm>
            <a:off x="1828800" y="1144588"/>
            <a:ext cx="5475288" cy="460375"/>
          </a:xfrm>
          <a:prstGeom prst="rect">
            <a:avLst/>
          </a:prstGeom>
          <a:noFill/>
          <a:ln w="9525">
            <a:noFill/>
          </a:ln>
        </p:spPr>
        <p:txBody>
          <a:bodyPr wrap="square" anchor="t" anchorCtr="0">
            <a:spAutoFit/>
          </a:bodyPr>
          <a:p>
            <a:pPr algn="ctr"/>
            <a:r>
              <a:rPr lang="zh-CN" altLang="en-US" sz="2400" b="1" dirty="0">
                <a:latin typeface="Arial" panose="020B0604020202020204" pitchFamily="34" charset="0"/>
                <a:ea typeface="宋体" panose="02010600030101010101" pitchFamily="2" charset="-122"/>
              </a:rPr>
              <a:t>表1-2 大数据发展的三个阶段</a:t>
            </a:r>
            <a:endParaRPr lang="zh-CN" altLang="en-US" sz="2400" b="1" dirty="0">
              <a:latin typeface="Arial" panose="020B0604020202020204" pitchFamily="34" charset="0"/>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Rectangle 2"/>
          <p:cNvSpPr>
            <a:spLocks noGrp="1"/>
          </p:cNvSpPr>
          <p:nvPr>
            <p:ph type="title"/>
          </p:nvPr>
        </p:nvSpPr>
        <p:spPr/>
        <p:txBody>
          <a:bodyPr vert="horz" wrap="square" lIns="91440" tIns="45720" rIns="91440" bIns="45720" anchor="ctr" anchorCtr="0"/>
          <a:p>
            <a:r>
              <a:rPr lang="zh-CN" altLang="en-US" dirty="0"/>
              <a:t>1.2 大数据的概念</a:t>
            </a:r>
            <a:endParaRPr lang="zh-CN" altLang="en-US" dirty="0"/>
          </a:p>
        </p:txBody>
      </p:sp>
      <p:pic>
        <p:nvPicPr>
          <p:cNvPr id="18434" name="Picture 4"/>
          <p:cNvPicPr>
            <a:picLocks noChangeAspect="1"/>
          </p:cNvPicPr>
          <p:nvPr/>
        </p:nvPicPr>
        <p:blipFill>
          <a:blip r:embed="rId1"/>
          <a:stretch>
            <a:fillRect/>
          </a:stretch>
        </p:blipFill>
        <p:spPr>
          <a:xfrm>
            <a:off x="306705" y="1300480"/>
            <a:ext cx="8548370" cy="509778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p:txBody>
          <a:bodyPr vert="horz" wrap="square" lIns="91440" tIns="45720" rIns="91440" bIns="45720" anchor="ctr" anchorCtr="0"/>
          <a:p>
            <a:r>
              <a:rPr lang="en-US" altLang="zh-CN" dirty="0"/>
              <a:t>1.2.1	 </a:t>
            </a:r>
            <a:r>
              <a:rPr lang="zh-CN" altLang="en-US" dirty="0"/>
              <a:t>数据量大</a:t>
            </a:r>
            <a:endParaRPr lang="zh-CN" altLang="en-US" dirty="0"/>
          </a:p>
        </p:txBody>
      </p:sp>
      <p:pic>
        <p:nvPicPr>
          <p:cNvPr id="19458" name="Picture 4"/>
          <p:cNvPicPr>
            <a:picLocks noChangeAspect="1"/>
          </p:cNvPicPr>
          <p:nvPr/>
        </p:nvPicPr>
        <p:blipFill>
          <a:blip r:embed="rId1"/>
          <a:stretch>
            <a:fillRect/>
          </a:stretch>
        </p:blipFill>
        <p:spPr>
          <a:xfrm>
            <a:off x="381000" y="3776663"/>
            <a:ext cx="3733800" cy="2012950"/>
          </a:xfrm>
          <a:prstGeom prst="rect">
            <a:avLst/>
          </a:prstGeom>
          <a:noFill/>
          <a:ln w="9525">
            <a:noFill/>
          </a:ln>
        </p:spPr>
      </p:pic>
      <p:sp>
        <p:nvSpPr>
          <p:cNvPr id="19459" name="Text Box 5"/>
          <p:cNvSpPr txBox="1"/>
          <p:nvPr/>
        </p:nvSpPr>
        <p:spPr>
          <a:xfrm>
            <a:off x="381000" y="1204913"/>
            <a:ext cx="8477250" cy="2306320"/>
          </a:xfrm>
          <a:prstGeom prst="rect">
            <a:avLst/>
          </a:prstGeom>
          <a:noFill/>
          <a:ln w="9525">
            <a:noFill/>
          </a:ln>
        </p:spPr>
        <p:txBody>
          <a:bodyPr wrap="square" anchor="t" anchorCtr="0">
            <a:spAutoFit/>
          </a:bodyPr>
          <a:p>
            <a:pPr algn="just">
              <a:lnSpc>
                <a:spcPct val="120000"/>
              </a:lnSpc>
              <a:buClr>
                <a:srgbClr val="FF3300"/>
              </a:buClr>
              <a:buFont typeface="Wingdings" panose="05000000000000000000" pitchFamily="2" charset="2"/>
              <a:buChar char="n"/>
            </a:pPr>
            <a:r>
              <a:rPr lang="zh-CN" altLang="en-US" sz="2400" dirty="0">
                <a:latin typeface="Times New Roman" panose="02020603050405020304" pitchFamily="18" charset="0"/>
                <a:ea typeface="黑体" panose="02010609060101010101" pitchFamily="49" charset="-122"/>
              </a:rPr>
              <a:t>根据</a:t>
            </a:r>
            <a:r>
              <a:rPr lang="en-US" altLang="zh-CN" sz="2400" dirty="0">
                <a:latin typeface="Times New Roman" panose="02020603050405020304" pitchFamily="18" charset="0"/>
                <a:ea typeface="黑体" panose="02010609060101010101" pitchFamily="49" charset="-122"/>
              </a:rPr>
              <a:t>IDC</a:t>
            </a:r>
            <a:r>
              <a:rPr lang="zh-CN" altLang="en-US" sz="2400" dirty="0">
                <a:latin typeface="Times New Roman" panose="02020603050405020304" pitchFamily="18" charset="0"/>
                <a:ea typeface="黑体" panose="02010609060101010101" pitchFamily="49" charset="-122"/>
              </a:rPr>
              <a:t>作出的估测，数据一直都在以每年</a:t>
            </a:r>
            <a:r>
              <a:rPr lang="en-US" altLang="zh-CN" sz="2400" dirty="0">
                <a:latin typeface="Times New Roman" panose="02020603050405020304" pitchFamily="18" charset="0"/>
                <a:ea typeface="黑体" panose="02010609060101010101" pitchFamily="49" charset="-122"/>
              </a:rPr>
              <a:t>50%</a:t>
            </a:r>
            <a:r>
              <a:rPr lang="zh-CN" altLang="en-US" sz="2400" dirty="0">
                <a:latin typeface="Times New Roman" panose="02020603050405020304" pitchFamily="18" charset="0"/>
                <a:ea typeface="黑体" panose="02010609060101010101" pitchFamily="49" charset="-122"/>
              </a:rPr>
              <a:t>的速度增长，也就是说每两年就增长一倍（大数据摩尔定律）。</a:t>
            </a:r>
            <a:endParaRPr lang="zh-CN" altLang="en-US" sz="2400" dirty="0">
              <a:latin typeface="Times New Roman" panose="02020603050405020304" pitchFamily="18" charset="0"/>
              <a:ea typeface="黑体" panose="02010609060101010101" pitchFamily="49" charset="-122"/>
            </a:endParaRPr>
          </a:p>
          <a:p>
            <a:pPr algn="just">
              <a:lnSpc>
                <a:spcPct val="120000"/>
              </a:lnSpc>
              <a:buClr>
                <a:srgbClr val="FF3300"/>
              </a:buClr>
              <a:buFont typeface="Wingdings" panose="05000000000000000000" pitchFamily="2" charset="2"/>
              <a:buChar char="n"/>
            </a:pPr>
            <a:r>
              <a:rPr lang="zh-CN" altLang="en-US" sz="2400" dirty="0">
                <a:latin typeface="Times New Roman" panose="02020603050405020304" pitchFamily="18" charset="0"/>
                <a:ea typeface="黑体" panose="02010609060101010101" pitchFamily="49" charset="-122"/>
              </a:rPr>
              <a:t>人类在最近两年产生的数据量相当于之前产生的全部数据量。</a:t>
            </a:r>
            <a:endParaRPr lang="zh-CN" altLang="en-US" sz="2400" dirty="0">
              <a:latin typeface="Times New Roman" panose="02020603050405020304" pitchFamily="18" charset="0"/>
              <a:ea typeface="黑体" panose="02010609060101010101" pitchFamily="49" charset="-122"/>
            </a:endParaRPr>
          </a:p>
          <a:p>
            <a:pPr algn="just">
              <a:lnSpc>
                <a:spcPct val="120000"/>
              </a:lnSpc>
              <a:buClr>
                <a:srgbClr val="FF3300"/>
              </a:buClr>
              <a:buFont typeface="Wingdings" panose="05000000000000000000" pitchFamily="2" charset="2"/>
              <a:buChar char="n"/>
            </a:pPr>
            <a:r>
              <a:rPr lang="zh-CN" altLang="en-US" sz="2400" dirty="0">
                <a:latin typeface="Times New Roman" panose="02020603050405020304" pitchFamily="18" charset="0"/>
                <a:ea typeface="黑体" panose="02010609060101010101" pitchFamily="49" charset="-122"/>
              </a:rPr>
              <a:t>到</a:t>
            </a:r>
            <a:r>
              <a:rPr lang="en-US" altLang="zh-CN" sz="2400" dirty="0">
                <a:latin typeface="Times New Roman" panose="02020603050405020304" pitchFamily="18" charset="0"/>
                <a:ea typeface="黑体" panose="02010609060101010101" pitchFamily="49" charset="-122"/>
              </a:rPr>
              <a:t>2020</a:t>
            </a:r>
            <a:r>
              <a:rPr lang="zh-CN" altLang="en-US" sz="2400" dirty="0">
                <a:latin typeface="Times New Roman" panose="02020603050405020304" pitchFamily="18" charset="0"/>
                <a:ea typeface="黑体" panose="02010609060101010101" pitchFamily="49" charset="-122"/>
              </a:rPr>
              <a:t>年，全球将总共拥有</a:t>
            </a:r>
            <a:r>
              <a:rPr lang="en-US" altLang="zh-CN" sz="2400" dirty="0">
                <a:latin typeface="Times New Roman" panose="02020603050405020304" pitchFamily="18" charset="0"/>
                <a:ea typeface="黑体" panose="02010609060101010101" pitchFamily="49" charset="-122"/>
              </a:rPr>
              <a:t>44ZB</a:t>
            </a:r>
            <a:r>
              <a:rPr lang="zh-CN" altLang="en-US" sz="2400" dirty="0">
                <a:latin typeface="Times New Roman" panose="02020603050405020304" pitchFamily="18" charset="0"/>
                <a:ea typeface="黑体" panose="02010609060101010101" pitchFamily="49" charset="-122"/>
              </a:rPr>
              <a:t>的数据量，相较于</a:t>
            </a:r>
            <a:r>
              <a:rPr lang="en-US" altLang="zh-CN" sz="2400" dirty="0">
                <a:latin typeface="Times New Roman" panose="02020603050405020304" pitchFamily="18" charset="0"/>
                <a:ea typeface="黑体" panose="02010609060101010101" pitchFamily="49" charset="-122"/>
              </a:rPr>
              <a:t>2010</a:t>
            </a:r>
            <a:r>
              <a:rPr lang="zh-CN" altLang="en-US" sz="2400" dirty="0">
                <a:latin typeface="Times New Roman" panose="02020603050405020304" pitchFamily="18" charset="0"/>
                <a:ea typeface="黑体" panose="02010609060101010101" pitchFamily="49" charset="-122"/>
              </a:rPr>
              <a:t>年，数据量将增长近</a:t>
            </a:r>
            <a:r>
              <a:rPr lang="en-US" altLang="zh-CN" sz="2400" dirty="0">
                <a:latin typeface="Times New Roman" panose="02020603050405020304" pitchFamily="18" charset="0"/>
                <a:ea typeface="黑体" panose="02010609060101010101" pitchFamily="49" charset="-122"/>
              </a:rPr>
              <a:t>40</a:t>
            </a:r>
            <a:r>
              <a:rPr lang="zh-CN" altLang="en-US" sz="2400" dirty="0">
                <a:latin typeface="Times New Roman" panose="02020603050405020304" pitchFamily="18" charset="0"/>
                <a:ea typeface="黑体" panose="02010609060101010101" pitchFamily="49" charset="-122"/>
              </a:rPr>
              <a:t>倍。</a:t>
            </a:r>
            <a:endParaRPr lang="zh-CN" altLang="en-US" sz="2400" dirty="0">
              <a:latin typeface="Times New Roman" panose="02020603050405020304" pitchFamily="18" charset="0"/>
              <a:ea typeface="黑体" panose="02010609060101010101" pitchFamily="49" charset="-122"/>
            </a:endParaRPr>
          </a:p>
        </p:txBody>
      </p:sp>
      <p:pic>
        <p:nvPicPr>
          <p:cNvPr id="19460" name="Picture 4"/>
          <p:cNvPicPr>
            <a:picLocks noChangeAspect="1"/>
          </p:cNvPicPr>
          <p:nvPr/>
        </p:nvPicPr>
        <p:blipFill>
          <a:blip r:embed="rId2"/>
          <a:stretch>
            <a:fillRect/>
          </a:stretch>
        </p:blipFill>
        <p:spPr>
          <a:xfrm>
            <a:off x="4343400" y="3560763"/>
            <a:ext cx="4267200" cy="276225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Rectangle 2"/>
          <p:cNvSpPr>
            <a:spLocks noGrp="1"/>
          </p:cNvSpPr>
          <p:nvPr>
            <p:ph type="title"/>
          </p:nvPr>
        </p:nvSpPr>
        <p:spPr/>
        <p:txBody>
          <a:bodyPr vert="horz" wrap="square" lIns="91440" tIns="45720" rIns="91440" bIns="45720" anchor="ctr" anchorCtr="0"/>
          <a:p>
            <a:r>
              <a:rPr lang="en-US" altLang="zh-CN" dirty="0"/>
              <a:t>1.2.2 </a:t>
            </a:r>
            <a:r>
              <a:rPr lang="zh-CN" altLang="en-US" dirty="0"/>
              <a:t>数据类型繁多</a:t>
            </a:r>
            <a:endParaRPr lang="zh-CN" altLang="en-US" dirty="0"/>
          </a:p>
        </p:txBody>
      </p:sp>
      <p:sp>
        <p:nvSpPr>
          <p:cNvPr id="20482" name="Rectangle 5"/>
          <p:cNvSpPr/>
          <p:nvPr/>
        </p:nvSpPr>
        <p:spPr>
          <a:xfrm>
            <a:off x="4724400" y="1752600"/>
            <a:ext cx="685800" cy="1981200"/>
          </a:xfrm>
          <a:prstGeom prst="rect">
            <a:avLst/>
          </a:prstGeom>
          <a:solidFill>
            <a:schemeClr val="bg1"/>
          </a:solidFill>
          <a:ln w="9525">
            <a:noFill/>
          </a:ln>
        </p:spPr>
        <p:txBody>
          <a:bodyPr wrap="none" anchor="ctr" anchorCtr="0"/>
          <a:p>
            <a:pPr>
              <a:buFontTx/>
            </a:pPr>
            <a:endParaRPr lang="zh-CN" altLang="en-US" dirty="0">
              <a:latin typeface="Arial" panose="020B0604020202020204" pitchFamily="34" charset="0"/>
              <a:ea typeface="宋体" panose="02010600030101010101" pitchFamily="2" charset="-122"/>
            </a:endParaRPr>
          </a:p>
        </p:txBody>
      </p:sp>
      <p:sp>
        <p:nvSpPr>
          <p:cNvPr id="20483" name="Rectangle 3"/>
          <p:cNvSpPr/>
          <p:nvPr/>
        </p:nvSpPr>
        <p:spPr>
          <a:xfrm>
            <a:off x="381000" y="1144588"/>
            <a:ext cx="4724400" cy="4525962"/>
          </a:xfrm>
          <a:prstGeom prst="rect">
            <a:avLst/>
          </a:prstGeom>
          <a:noFill/>
          <a:ln w="9525">
            <a:noFill/>
          </a:ln>
        </p:spPr>
        <p:txBody>
          <a:bodyPr anchor="t" anchorCtr="0"/>
          <a:p>
            <a:pPr marL="342900" indent="-342900" algn="just" eaLnBrk="0" hangingPunct="0">
              <a:lnSpc>
                <a:spcPct val="110000"/>
              </a:lnSpc>
              <a:spcBef>
                <a:spcPct val="20000"/>
              </a:spcBef>
              <a:buClr>
                <a:srgbClr val="FF3300"/>
              </a:buClr>
              <a:buFont typeface="Wingdings" panose="05000000000000000000" pitchFamily="2" charset="2"/>
              <a:buChar char="n"/>
            </a:pPr>
            <a:r>
              <a:rPr lang="zh-CN" altLang="en-US" sz="2400" b="1" dirty="0">
                <a:latin typeface="Times New Roman" panose="02020603050405020304" pitchFamily="18" charset="0"/>
                <a:ea typeface="宋体" panose="02010600030101010101" pitchFamily="2" charset="-122"/>
              </a:rPr>
              <a:t>大数据是由结构化和非结构化数据组成的，其中：</a:t>
            </a:r>
            <a:r>
              <a:rPr lang="en-US" altLang="zh-CN" sz="2400" b="1" dirty="0">
                <a:latin typeface="Times New Roman" panose="02020603050405020304" pitchFamily="18" charset="0"/>
                <a:ea typeface="宋体" panose="02010600030101010101" pitchFamily="2" charset="-122"/>
              </a:rPr>
              <a:t>10%</a:t>
            </a:r>
            <a:r>
              <a:rPr lang="zh-CN" altLang="en-US" sz="2400" b="1" dirty="0">
                <a:latin typeface="Times New Roman" panose="02020603050405020304" pitchFamily="18" charset="0"/>
                <a:ea typeface="宋体" panose="02010600030101010101" pitchFamily="2" charset="-122"/>
              </a:rPr>
              <a:t>的结构化数据，存储在数据库中，</a:t>
            </a:r>
            <a:r>
              <a:rPr lang="en-US" altLang="zh-CN" sz="2400" b="1" dirty="0">
                <a:latin typeface="Times New Roman" panose="02020603050405020304" pitchFamily="18" charset="0"/>
                <a:ea typeface="宋体" panose="02010600030101010101" pitchFamily="2" charset="-122"/>
              </a:rPr>
              <a:t>90%</a:t>
            </a:r>
            <a:r>
              <a:rPr lang="zh-CN" altLang="en-US" sz="2400" b="1" dirty="0">
                <a:latin typeface="Times New Roman" panose="02020603050405020304" pitchFamily="18" charset="0"/>
                <a:ea typeface="宋体" panose="02010600030101010101" pitchFamily="2" charset="-122"/>
              </a:rPr>
              <a:t>的非结构化数据，它们与人类信息密切相关。</a:t>
            </a:r>
            <a:endParaRPr lang="zh-CN" altLang="en-US" sz="2400" b="1" dirty="0">
              <a:latin typeface="Times New Roman" panose="02020603050405020304" pitchFamily="18" charset="0"/>
              <a:ea typeface="宋体" panose="02010600030101010101" pitchFamily="2" charset="-122"/>
            </a:endParaRPr>
          </a:p>
          <a:p>
            <a:pPr marL="342900" indent="-342900" algn="just" eaLnBrk="0" hangingPunct="0">
              <a:spcBef>
                <a:spcPct val="20000"/>
              </a:spcBef>
              <a:buClr>
                <a:srgbClr val="FF3300"/>
              </a:buClr>
              <a:buFont typeface="Wingdings" panose="05000000000000000000" pitchFamily="2" charset="2"/>
              <a:buChar char="n"/>
            </a:pPr>
            <a:endParaRPr lang="zh-CN" altLang="en-US" sz="2400" b="1" dirty="0">
              <a:latin typeface="Times New Roman" panose="02020603050405020304" pitchFamily="18" charset="0"/>
              <a:ea typeface="宋体" panose="02010600030101010101" pitchFamily="2" charset="-122"/>
            </a:endParaRPr>
          </a:p>
        </p:txBody>
      </p:sp>
      <p:pic>
        <p:nvPicPr>
          <p:cNvPr id="20484" name="Picture 4"/>
          <p:cNvPicPr>
            <a:picLocks noChangeAspect="1"/>
          </p:cNvPicPr>
          <p:nvPr/>
        </p:nvPicPr>
        <p:blipFill>
          <a:blip r:embed="rId1"/>
          <a:stretch>
            <a:fillRect/>
          </a:stretch>
        </p:blipFill>
        <p:spPr>
          <a:xfrm>
            <a:off x="912813" y="3230563"/>
            <a:ext cx="3811587" cy="3252787"/>
          </a:xfrm>
          <a:prstGeom prst="rect">
            <a:avLst/>
          </a:prstGeom>
          <a:noFill/>
          <a:ln w="9525">
            <a:noFill/>
          </a:ln>
        </p:spPr>
      </p:pic>
      <p:sp>
        <p:nvSpPr>
          <p:cNvPr id="20485" name="Text Box 5"/>
          <p:cNvSpPr txBox="1"/>
          <p:nvPr/>
        </p:nvSpPr>
        <p:spPr>
          <a:xfrm>
            <a:off x="5486400" y="1144588"/>
            <a:ext cx="2947988" cy="5508625"/>
          </a:xfrm>
          <a:prstGeom prst="rect">
            <a:avLst/>
          </a:prstGeom>
          <a:noFill/>
          <a:ln w="9525">
            <a:noFill/>
          </a:ln>
        </p:spPr>
        <p:txBody>
          <a:bodyPr wrap="square" anchor="t" anchorCtr="0">
            <a:spAutoFit/>
          </a:bodyPr>
          <a:p>
            <a:pPr marL="342900" indent="-342900" algn="just">
              <a:lnSpc>
                <a:spcPct val="110000"/>
              </a:lnSpc>
              <a:buClr>
                <a:srgbClr val="FF3300"/>
              </a:buClr>
              <a:buFont typeface="Wingdings" panose="05000000000000000000" charset="0"/>
              <a:buChar char="Ø"/>
            </a:pPr>
            <a:r>
              <a:rPr lang="zh-CN" altLang="en-US" sz="2000" b="1" dirty="0">
                <a:latin typeface="Times New Roman" panose="02020603050405020304" pitchFamily="18" charset="0"/>
                <a:ea typeface="宋体" panose="02010600030101010101" pitchFamily="2" charset="-122"/>
              </a:rPr>
              <a:t>科学研究</a:t>
            </a:r>
            <a:endParaRPr lang="zh-CN" altLang="en-US" sz="2000" b="1" dirty="0">
              <a:latin typeface="Times New Roman" panose="02020603050405020304" pitchFamily="18" charset="0"/>
              <a:ea typeface="宋体" panose="02010600030101010101" pitchFamily="2" charset="-122"/>
            </a:endParaRPr>
          </a:p>
          <a:p>
            <a:pPr lvl="1" indent="0" algn="just" eaLnBrk="1" hangingPunct="1">
              <a:lnSpc>
                <a:spcPct val="110000"/>
              </a:lnSpc>
            </a:pP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基因组</a:t>
            </a:r>
            <a:endParaRPr lang="zh-CN" altLang="en-US" sz="2000" b="1" dirty="0">
              <a:latin typeface="Times New Roman" panose="02020603050405020304" pitchFamily="18" charset="0"/>
              <a:ea typeface="宋体" panose="02010600030101010101" pitchFamily="2" charset="-122"/>
            </a:endParaRPr>
          </a:p>
          <a:p>
            <a:pPr lvl="1" indent="0" algn="just" eaLnBrk="1" hangingPunct="1">
              <a:lnSpc>
                <a:spcPct val="110000"/>
              </a:lnSpc>
            </a:pPr>
            <a:r>
              <a:rPr lang="en-US" altLang="zh-CN" sz="2000" b="1" dirty="0">
                <a:latin typeface="Times New Roman" panose="02020603050405020304" pitchFamily="18" charset="0"/>
                <a:ea typeface="宋体" panose="02010600030101010101" pitchFamily="2" charset="-122"/>
              </a:rPr>
              <a:t>–LHC </a:t>
            </a:r>
            <a:r>
              <a:rPr lang="zh-CN" altLang="en-US" sz="2000" b="1" dirty="0">
                <a:latin typeface="Times New Roman" panose="02020603050405020304" pitchFamily="18" charset="0"/>
                <a:ea typeface="宋体" panose="02010600030101010101" pitchFamily="2" charset="-122"/>
              </a:rPr>
              <a:t>加速器</a:t>
            </a:r>
            <a:endParaRPr lang="zh-CN" altLang="en-US" sz="2000" b="1" dirty="0">
              <a:latin typeface="Times New Roman" panose="02020603050405020304" pitchFamily="18" charset="0"/>
              <a:ea typeface="宋体" panose="02010600030101010101" pitchFamily="2" charset="-122"/>
            </a:endParaRPr>
          </a:p>
          <a:p>
            <a:pPr lvl="1" indent="0" algn="just" eaLnBrk="1" hangingPunct="1">
              <a:lnSpc>
                <a:spcPct val="110000"/>
              </a:lnSpc>
            </a:pP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地球与空间探测</a:t>
            </a:r>
            <a:endParaRPr lang="zh-CN" altLang="en-US" sz="2000" b="1" dirty="0">
              <a:latin typeface="Times New Roman" panose="02020603050405020304" pitchFamily="18" charset="0"/>
              <a:ea typeface="宋体" panose="02010600030101010101" pitchFamily="2" charset="-122"/>
            </a:endParaRPr>
          </a:p>
          <a:p>
            <a:pPr marL="342900" indent="-342900" algn="just">
              <a:lnSpc>
                <a:spcPct val="110000"/>
              </a:lnSpc>
              <a:buClr>
                <a:srgbClr val="FF3300"/>
              </a:buClr>
              <a:buFont typeface="Wingdings" panose="05000000000000000000" charset="0"/>
              <a:buChar char="Ø"/>
            </a:pPr>
            <a:r>
              <a:rPr lang="zh-CN" altLang="en-US" sz="2000" b="1" dirty="0">
                <a:latin typeface="Times New Roman" panose="02020603050405020304" pitchFamily="18" charset="0"/>
                <a:ea typeface="宋体" panose="02010600030101010101" pitchFamily="2" charset="-122"/>
              </a:rPr>
              <a:t>企业应用</a:t>
            </a:r>
            <a:endParaRPr lang="zh-CN" altLang="en-US" sz="2000" b="1" dirty="0">
              <a:latin typeface="Times New Roman" panose="02020603050405020304" pitchFamily="18" charset="0"/>
              <a:ea typeface="宋体" panose="02010600030101010101" pitchFamily="2" charset="-122"/>
            </a:endParaRPr>
          </a:p>
          <a:p>
            <a:pPr lvl="1" indent="0" algn="just" eaLnBrk="1" hangingPunct="1">
              <a:lnSpc>
                <a:spcPct val="110000"/>
              </a:lnSpc>
            </a:pPr>
            <a:r>
              <a:rPr lang="en-US" altLang="zh-CN" sz="2000" b="1" dirty="0">
                <a:latin typeface="Times New Roman" panose="02020603050405020304" pitchFamily="18" charset="0"/>
                <a:ea typeface="宋体" panose="02010600030101010101" pitchFamily="2" charset="-122"/>
              </a:rPr>
              <a:t>–Email</a:t>
            </a:r>
            <a:r>
              <a:rPr lang="zh-CN" altLang="en-US" sz="2000" b="1" dirty="0">
                <a:latin typeface="Times New Roman" panose="02020603050405020304" pitchFamily="18" charset="0"/>
                <a:ea typeface="宋体" panose="02010600030101010101" pitchFamily="2" charset="-122"/>
              </a:rPr>
              <a:t>、文档、文件</a:t>
            </a:r>
            <a:endParaRPr lang="zh-CN" altLang="en-US" sz="2000" b="1" dirty="0">
              <a:latin typeface="Times New Roman" panose="02020603050405020304" pitchFamily="18" charset="0"/>
              <a:ea typeface="宋体" panose="02010600030101010101" pitchFamily="2" charset="-122"/>
            </a:endParaRPr>
          </a:p>
          <a:p>
            <a:pPr lvl="1" indent="0" algn="just" eaLnBrk="1" hangingPunct="1">
              <a:lnSpc>
                <a:spcPct val="110000"/>
              </a:lnSpc>
            </a:pP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应用日志</a:t>
            </a:r>
            <a:endParaRPr lang="zh-CN" altLang="en-US" sz="2000" b="1" dirty="0">
              <a:latin typeface="Times New Roman" panose="02020603050405020304" pitchFamily="18" charset="0"/>
              <a:ea typeface="宋体" panose="02010600030101010101" pitchFamily="2" charset="-122"/>
            </a:endParaRPr>
          </a:p>
          <a:p>
            <a:pPr lvl="1" indent="0" algn="just" eaLnBrk="1" hangingPunct="1">
              <a:lnSpc>
                <a:spcPct val="110000"/>
              </a:lnSpc>
            </a:pP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交易记录</a:t>
            </a:r>
            <a:endParaRPr lang="zh-CN" altLang="en-US" sz="2000" b="1" dirty="0">
              <a:latin typeface="Times New Roman" panose="02020603050405020304" pitchFamily="18" charset="0"/>
              <a:ea typeface="宋体" panose="02010600030101010101" pitchFamily="2" charset="-122"/>
            </a:endParaRPr>
          </a:p>
          <a:p>
            <a:pPr marL="342900" indent="-342900" algn="just">
              <a:lnSpc>
                <a:spcPct val="110000"/>
              </a:lnSpc>
              <a:buClr>
                <a:srgbClr val="FF3300"/>
              </a:buClr>
              <a:buFont typeface="Wingdings" panose="05000000000000000000" charset="0"/>
              <a:buChar char="Ø"/>
            </a:pPr>
            <a:r>
              <a:rPr lang="en-US" altLang="zh-CN" sz="2000" b="1" dirty="0">
                <a:latin typeface="Times New Roman" panose="02020603050405020304" pitchFamily="18" charset="0"/>
                <a:ea typeface="宋体" panose="02010600030101010101" pitchFamily="2" charset="-122"/>
              </a:rPr>
              <a:t>Web 1.0</a:t>
            </a:r>
            <a:r>
              <a:rPr lang="zh-CN" altLang="en-US" sz="2000" b="1" dirty="0">
                <a:latin typeface="Times New Roman" panose="02020603050405020304" pitchFamily="18" charset="0"/>
                <a:ea typeface="宋体" panose="02010600030101010101" pitchFamily="2" charset="-122"/>
              </a:rPr>
              <a:t>数据</a:t>
            </a:r>
            <a:endParaRPr lang="zh-CN" altLang="en-US" sz="2000" b="1" dirty="0">
              <a:latin typeface="Times New Roman" panose="02020603050405020304" pitchFamily="18" charset="0"/>
              <a:ea typeface="宋体" panose="02010600030101010101" pitchFamily="2" charset="-122"/>
            </a:endParaRPr>
          </a:p>
          <a:p>
            <a:pPr lvl="1" indent="0" algn="just" eaLnBrk="1" hangingPunct="1">
              <a:lnSpc>
                <a:spcPct val="110000"/>
              </a:lnSpc>
            </a:pP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文本</a:t>
            </a:r>
            <a:endParaRPr lang="zh-CN" altLang="en-US" sz="2000" b="1" dirty="0">
              <a:latin typeface="Times New Roman" panose="02020603050405020304" pitchFamily="18" charset="0"/>
              <a:ea typeface="宋体" panose="02010600030101010101" pitchFamily="2" charset="-122"/>
            </a:endParaRPr>
          </a:p>
          <a:p>
            <a:pPr lvl="1" indent="0" algn="just" eaLnBrk="1" hangingPunct="1">
              <a:lnSpc>
                <a:spcPct val="110000"/>
              </a:lnSpc>
            </a:pP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图像</a:t>
            </a:r>
            <a:endParaRPr lang="zh-CN" altLang="en-US" sz="2000" b="1" dirty="0">
              <a:latin typeface="Times New Roman" panose="02020603050405020304" pitchFamily="18" charset="0"/>
              <a:ea typeface="宋体" panose="02010600030101010101" pitchFamily="2" charset="-122"/>
            </a:endParaRPr>
          </a:p>
          <a:p>
            <a:pPr lvl="1" indent="0" algn="just" eaLnBrk="1" hangingPunct="1">
              <a:lnSpc>
                <a:spcPct val="110000"/>
              </a:lnSpc>
            </a:pP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视频</a:t>
            </a:r>
            <a:endParaRPr lang="zh-CN" altLang="en-US" sz="2000" b="1" dirty="0">
              <a:latin typeface="Times New Roman" panose="02020603050405020304" pitchFamily="18" charset="0"/>
              <a:ea typeface="宋体" panose="02010600030101010101" pitchFamily="2" charset="-122"/>
            </a:endParaRPr>
          </a:p>
          <a:p>
            <a:pPr marL="342900" indent="-342900" algn="just">
              <a:lnSpc>
                <a:spcPct val="110000"/>
              </a:lnSpc>
              <a:buClr>
                <a:srgbClr val="FF3300"/>
              </a:buClr>
              <a:buFont typeface="Wingdings" panose="05000000000000000000" charset="0"/>
              <a:buChar char="Ø"/>
            </a:pPr>
            <a:r>
              <a:rPr lang="en-US" altLang="zh-CN" sz="2000" b="1" dirty="0">
                <a:latin typeface="Times New Roman" panose="02020603050405020304" pitchFamily="18" charset="0"/>
                <a:ea typeface="宋体" panose="02010600030101010101" pitchFamily="2" charset="-122"/>
              </a:rPr>
              <a:t>Web 2.0</a:t>
            </a:r>
            <a:r>
              <a:rPr lang="zh-CN" altLang="en-US" sz="2000" b="1" dirty="0">
                <a:latin typeface="Times New Roman" panose="02020603050405020304" pitchFamily="18" charset="0"/>
                <a:ea typeface="宋体" panose="02010600030101010101" pitchFamily="2" charset="-122"/>
              </a:rPr>
              <a:t>数据</a:t>
            </a:r>
            <a:endParaRPr lang="zh-CN" altLang="en-US" sz="2000" b="1" dirty="0">
              <a:latin typeface="Times New Roman" panose="02020603050405020304" pitchFamily="18" charset="0"/>
              <a:ea typeface="宋体" panose="02010600030101010101" pitchFamily="2" charset="-122"/>
            </a:endParaRPr>
          </a:p>
          <a:p>
            <a:pPr lvl="1" indent="0" algn="just" eaLnBrk="1" hangingPunct="1">
              <a:lnSpc>
                <a:spcPct val="110000"/>
              </a:lnSpc>
            </a:pP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查询日志</a:t>
            </a: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点击流</a:t>
            </a:r>
            <a:endParaRPr lang="zh-CN" altLang="en-US" sz="2000" b="1" dirty="0">
              <a:latin typeface="Times New Roman" panose="02020603050405020304" pitchFamily="18" charset="0"/>
              <a:ea typeface="宋体" panose="02010600030101010101" pitchFamily="2" charset="-122"/>
            </a:endParaRPr>
          </a:p>
          <a:p>
            <a:pPr lvl="1" indent="0" algn="just" eaLnBrk="1" hangingPunct="1">
              <a:lnSpc>
                <a:spcPct val="110000"/>
              </a:lnSpc>
            </a:pPr>
            <a:r>
              <a:rPr lang="en-US" altLang="zh-CN" sz="2000" b="1" dirty="0">
                <a:latin typeface="Times New Roman" panose="02020603050405020304" pitchFamily="18" charset="0"/>
                <a:ea typeface="宋体" panose="02010600030101010101" pitchFamily="2" charset="-122"/>
              </a:rPr>
              <a:t>–Twitter/ Blog / SNS</a:t>
            </a:r>
            <a:endParaRPr lang="en-US" altLang="zh-CN" sz="2000" b="1" dirty="0">
              <a:latin typeface="Times New Roman" panose="02020603050405020304" pitchFamily="18" charset="0"/>
              <a:ea typeface="宋体" panose="02010600030101010101" pitchFamily="2" charset="-122"/>
            </a:endParaRPr>
          </a:p>
          <a:p>
            <a:pPr lvl="1" indent="0" algn="just" eaLnBrk="1" hangingPunct="1">
              <a:lnSpc>
                <a:spcPct val="110000"/>
              </a:lnSpc>
            </a:pPr>
            <a:r>
              <a:rPr lang="en-US" altLang="zh-CN" sz="2000" b="1" dirty="0">
                <a:latin typeface="Times New Roman" panose="02020603050405020304" pitchFamily="18" charset="0"/>
                <a:ea typeface="宋体" panose="02010600030101010101" pitchFamily="2" charset="-122"/>
              </a:rPr>
              <a:t>–Wiki</a:t>
            </a:r>
            <a:endParaRPr lang="zh-CN" altLang="en-US" sz="2000" b="1" dirty="0">
              <a:latin typeface="Times New Roman" panose="02020603050405020304" pitchFamily="18" charset="0"/>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Rectangle 2"/>
          <p:cNvSpPr>
            <a:spLocks noGrp="1"/>
          </p:cNvSpPr>
          <p:nvPr>
            <p:ph type="title"/>
          </p:nvPr>
        </p:nvSpPr>
        <p:spPr/>
        <p:txBody>
          <a:bodyPr vert="horz" wrap="square" lIns="91440" tIns="45720" rIns="91440" bIns="45720" anchor="ctr" anchorCtr="0"/>
          <a:p>
            <a:r>
              <a:rPr lang="en-US" altLang="zh-CN" dirty="0"/>
              <a:t>1.2.3	 </a:t>
            </a:r>
            <a:r>
              <a:rPr lang="zh-CN" altLang="en-US" dirty="0"/>
              <a:t>处理速度快</a:t>
            </a:r>
            <a:endParaRPr lang="zh-CN" altLang="en-US" dirty="0"/>
          </a:p>
        </p:txBody>
      </p:sp>
      <p:sp>
        <p:nvSpPr>
          <p:cNvPr id="21506" name="Rectangle 3"/>
          <p:cNvSpPr/>
          <p:nvPr/>
        </p:nvSpPr>
        <p:spPr>
          <a:xfrm>
            <a:off x="457200" y="1189038"/>
            <a:ext cx="8458200" cy="5194300"/>
          </a:xfrm>
          <a:prstGeom prst="rect">
            <a:avLst/>
          </a:prstGeom>
          <a:noFill/>
          <a:ln w="9525">
            <a:noFill/>
          </a:ln>
        </p:spPr>
        <p:txBody>
          <a:bodyPr anchor="t" anchorCtr="0"/>
          <a:p>
            <a:pPr marL="457200" indent="-457200" algn="just" eaLnBrk="0" hangingPunct="0">
              <a:lnSpc>
                <a:spcPct val="110000"/>
              </a:lnSpc>
              <a:spcBef>
                <a:spcPct val="20000"/>
              </a:spcBef>
              <a:buClr>
                <a:srgbClr val="FF3300"/>
              </a:buClr>
              <a:buFont typeface="Wingdings" panose="05000000000000000000" charset="0"/>
              <a:buChar char="n"/>
            </a:pPr>
            <a:r>
              <a:rPr lang="zh-CN" altLang="en-US" sz="2800" b="1" dirty="0">
                <a:latin typeface="Arial" panose="020B0604020202020204" pitchFamily="34" charset="0"/>
                <a:ea typeface="宋体" panose="02010600030101010101" pitchFamily="2" charset="-122"/>
              </a:rPr>
              <a:t>从数据的生成到消耗，时间窗口非常小，可用于生成决策的时间非常少。</a:t>
            </a:r>
            <a:endParaRPr lang="zh-CN" altLang="en-US" sz="2800" b="1" dirty="0">
              <a:latin typeface="Arial" panose="020B0604020202020204" pitchFamily="34" charset="0"/>
              <a:ea typeface="宋体" panose="02010600030101010101" pitchFamily="2" charset="-122"/>
            </a:endParaRPr>
          </a:p>
          <a:p>
            <a:pPr marL="457200" indent="-457200" algn="just" eaLnBrk="0" hangingPunct="0">
              <a:lnSpc>
                <a:spcPct val="110000"/>
              </a:lnSpc>
              <a:spcBef>
                <a:spcPct val="20000"/>
              </a:spcBef>
              <a:buClr>
                <a:srgbClr val="FF3300"/>
              </a:buClr>
              <a:buFont typeface="Wingdings" panose="05000000000000000000" charset="0"/>
              <a:buChar char="n"/>
            </a:pP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1</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秒定律：</a:t>
            </a:r>
            <a:r>
              <a:rPr lang="zh-CN" altLang="en-US" sz="2800" b="1" dirty="0">
                <a:latin typeface="Arial" panose="020B0604020202020204" pitchFamily="34" charset="0"/>
                <a:ea typeface="宋体" panose="02010600030101010101" pitchFamily="2" charset="-122"/>
              </a:rPr>
              <a:t>这一点也是和传统的数据挖掘技术有着本质的不同。</a:t>
            </a:r>
            <a:endParaRPr lang="zh-CN" altLang="en-US" sz="2800" b="1" dirty="0">
              <a:latin typeface="Arial" panose="020B0604020202020204" pitchFamily="34" charset="0"/>
              <a:ea typeface="宋体" panose="02010600030101010101" pitchFamily="2" charset="-122"/>
            </a:endParaRPr>
          </a:p>
        </p:txBody>
      </p:sp>
      <p:pic>
        <p:nvPicPr>
          <p:cNvPr id="21507" name="Picture 7" descr="http://img.jrjimg.cn/2012/12/20121224124205984.jpg"/>
          <p:cNvPicPr>
            <a:picLocks noChangeAspect="1"/>
          </p:cNvPicPr>
          <p:nvPr/>
        </p:nvPicPr>
        <p:blipFill>
          <a:blip r:embed="rId1"/>
          <a:stretch>
            <a:fillRect/>
          </a:stretch>
        </p:blipFill>
        <p:spPr>
          <a:xfrm>
            <a:off x="2058988" y="3194050"/>
            <a:ext cx="5645150" cy="3189288"/>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Rectangle 2"/>
          <p:cNvSpPr>
            <a:spLocks noGrp="1"/>
          </p:cNvSpPr>
          <p:nvPr>
            <p:ph type="title"/>
          </p:nvPr>
        </p:nvSpPr>
        <p:spPr/>
        <p:txBody>
          <a:bodyPr vert="horz" wrap="square" lIns="91440" tIns="45720" rIns="91440" bIns="45720" anchor="ctr" anchorCtr="0"/>
          <a:p>
            <a:r>
              <a:rPr lang="en-US" altLang="zh-CN" dirty="0"/>
              <a:t>1.2.4	 </a:t>
            </a:r>
            <a:r>
              <a:rPr lang="zh-CN" altLang="en-US" dirty="0"/>
              <a:t>价值密度低</a:t>
            </a:r>
            <a:endParaRPr lang="zh-CN" altLang="en-US" dirty="0"/>
          </a:p>
        </p:txBody>
      </p:sp>
      <p:sp>
        <p:nvSpPr>
          <p:cNvPr id="17410" name="Rectangle 3"/>
          <p:cNvSpPr/>
          <p:nvPr/>
        </p:nvSpPr>
        <p:spPr>
          <a:xfrm>
            <a:off x="381000" y="1143000"/>
            <a:ext cx="8426450" cy="2378075"/>
          </a:xfrm>
          <a:prstGeom prst="rect">
            <a:avLst/>
          </a:prstGeom>
          <a:noFill/>
          <a:ln w="9525">
            <a:noFill/>
          </a:ln>
        </p:spPr>
        <p:txBody>
          <a:bodyPr anchor="t"/>
          <a:p>
            <a:pPr marL="457200" indent="-457200" algn="just" eaLnBrk="0" fontAlgn="base" hangingPunct="0">
              <a:lnSpc>
                <a:spcPct val="150000"/>
              </a:lnSpc>
              <a:spcBef>
                <a:spcPct val="20000"/>
              </a:spcBef>
              <a:buClr>
                <a:srgbClr val="FF3300"/>
              </a:buClr>
              <a:buFont typeface="Wingdings" panose="05000000000000000000" charset="0"/>
              <a:buChar char="n"/>
            </a:pPr>
            <a:r>
              <a:rPr lang="zh-CN" altLang="en-US" sz="2800" b="1" strike="noStrike" noProof="1" dirty="0">
                <a:latin typeface="Arial" panose="020B0604020202020204" pitchFamily="34" charset="0"/>
                <a:ea typeface="宋体" panose="02010600030101010101" pitchFamily="2" charset="-122"/>
                <a:cs typeface="+mn-cs"/>
              </a:rPr>
              <a:t>价值密度低，商业价值高</a:t>
            </a:r>
            <a:endParaRPr lang="en-US" altLang="zh-CN" sz="2800" b="1" strike="noStrike" noProof="1" dirty="0">
              <a:latin typeface="Arial" panose="020B0604020202020204" pitchFamily="34" charset="0"/>
              <a:ea typeface="宋体" panose="02010600030101010101" pitchFamily="2" charset="-122"/>
            </a:endParaRPr>
          </a:p>
          <a:p>
            <a:pPr marL="342900" indent="-342900" algn="just" eaLnBrk="0" fontAlgn="base" hangingPunct="0">
              <a:lnSpc>
                <a:spcPct val="150000"/>
              </a:lnSpc>
              <a:spcBef>
                <a:spcPct val="20000"/>
              </a:spcBef>
              <a:buClr>
                <a:srgbClr val="FF3300"/>
              </a:buClr>
              <a:buFontTx/>
            </a:pPr>
            <a:r>
              <a:rPr lang="en-US" altLang="zh-CN" sz="2800" b="1" strike="noStrike" noProof="1" dirty="0">
                <a:latin typeface="Arial" panose="020B0604020202020204" pitchFamily="34" charset="0"/>
                <a:ea typeface="宋体" panose="02010600030101010101" pitchFamily="2" charset="-122"/>
                <a:cs typeface="+mn-cs"/>
              </a:rPr>
              <a:t>	</a:t>
            </a:r>
            <a:r>
              <a:rPr lang="zh-CN" altLang="en-US" sz="2800" b="1" strike="noStrike" noProof="1" dirty="0">
                <a:latin typeface="Arial" panose="020B0604020202020204" pitchFamily="34" charset="0"/>
                <a:ea typeface="宋体" panose="02010600030101010101" pitchFamily="2" charset="-122"/>
                <a:cs typeface="+mn-cs"/>
              </a:rPr>
              <a:t>以视频为例，连续不间断监控过程中，可能有用的数据仅仅有一两秒，但是具有很高的商业价值。</a:t>
            </a:r>
            <a:endParaRPr lang="zh-CN" altLang="en-US" sz="2800" b="1" strike="noStrike" noProof="1" dirty="0">
              <a:latin typeface="Arial" panose="020B0604020202020204" pitchFamily="34" charset="0"/>
              <a:ea typeface="宋体" panose="02010600030101010101" pitchFamily="2" charset="-122"/>
            </a:endParaRPr>
          </a:p>
        </p:txBody>
      </p:sp>
      <p:pic>
        <p:nvPicPr>
          <p:cNvPr id="22531" name="Picture 9" descr="C:\Users\lzy\Documents\Tencent Files\70004972\FileRecv\MobileFile\IMG_20150925_143720.jpg"/>
          <p:cNvPicPr>
            <a:picLocks noChangeAspect="1"/>
          </p:cNvPicPr>
          <p:nvPr/>
        </p:nvPicPr>
        <p:blipFill>
          <a:blip r:embed="rId1"/>
          <a:stretch>
            <a:fillRect/>
          </a:stretch>
        </p:blipFill>
        <p:spPr>
          <a:xfrm>
            <a:off x="381000" y="3736975"/>
            <a:ext cx="4191000" cy="2352675"/>
          </a:xfrm>
          <a:prstGeom prst="rect">
            <a:avLst/>
          </a:prstGeom>
          <a:noFill/>
          <a:ln w="9525">
            <a:noFill/>
          </a:ln>
        </p:spPr>
      </p:pic>
      <p:pic>
        <p:nvPicPr>
          <p:cNvPr id="22532" name="Picture 10" descr="C:\Users\lzy\Documents\Tencent Files\70004972\FileRecv\MobileFile\IMG_20150925_143423.jpg"/>
          <p:cNvPicPr>
            <a:picLocks noChangeAspect="1"/>
          </p:cNvPicPr>
          <p:nvPr/>
        </p:nvPicPr>
        <p:blipFill>
          <a:blip r:embed="rId2"/>
          <a:stretch>
            <a:fillRect/>
          </a:stretch>
        </p:blipFill>
        <p:spPr>
          <a:xfrm>
            <a:off x="4572000" y="3736975"/>
            <a:ext cx="4191000" cy="2352675"/>
          </a:xfrm>
          <a:prstGeom prst="rect">
            <a:avLst/>
          </a:prstGeom>
          <a:noFill/>
          <a:ln w="9525">
            <a:noFill/>
          </a:ln>
        </p:spPr>
      </p:pic>
      <p:sp>
        <p:nvSpPr>
          <p:cNvPr id="22533" name="TextBox 10"/>
          <p:cNvSpPr txBox="1"/>
          <p:nvPr/>
        </p:nvSpPr>
        <p:spPr>
          <a:xfrm>
            <a:off x="7315200" y="4956175"/>
            <a:ext cx="1184275" cy="369888"/>
          </a:xfrm>
          <a:prstGeom prst="rect">
            <a:avLst/>
          </a:prstGeom>
          <a:noFill/>
          <a:ln w="9525">
            <a:noFill/>
          </a:ln>
        </p:spPr>
        <p:txBody>
          <a:bodyPr wrap="none" anchor="t" anchorCtr="0">
            <a:spAutoFit/>
          </a:bodyPr>
          <a:p>
            <a:r>
              <a:rPr lang="zh-CN" altLang="en-US" dirty="0">
                <a:solidFill>
                  <a:srgbClr val="FF0000"/>
                </a:solidFill>
                <a:latin typeface="Arial" panose="020B0604020202020204" pitchFamily="34" charset="0"/>
                <a:ea typeface="宋体" panose="02010600030101010101" pitchFamily="2" charset="-122"/>
              </a:rPr>
              <a:t>继续装</a:t>
            </a:r>
            <a:r>
              <a:rPr lang="en-US" altLang="zh-CN" dirty="0">
                <a:solidFill>
                  <a:srgbClr val="FF0000"/>
                </a:solidFill>
                <a:latin typeface="Arial" panose="020B0604020202020204" pitchFamily="34" charset="0"/>
                <a:ea typeface="宋体" panose="02010600030101010101" pitchFamily="2" charset="-122"/>
              </a:rPr>
              <a:t>ing</a:t>
            </a:r>
            <a:endParaRPr lang="zh-CN" altLang="en-US" dirty="0">
              <a:solidFill>
                <a:srgbClr val="FF0000"/>
              </a:solidFill>
              <a:latin typeface="Arial" panose="020B0604020202020204" pitchFamily="34" charset="0"/>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
          <p:cNvSpPr>
            <a:spLocks noGrp="1"/>
          </p:cNvSpPr>
          <p:nvPr>
            <p:ph type="title"/>
          </p:nvPr>
        </p:nvSpPr>
        <p:spPr/>
        <p:txBody>
          <a:bodyPr vert="horz" wrap="square" lIns="91440" tIns="45720" rIns="91440" bIns="45720" anchor="ctr" anchorCtr="0"/>
          <a:p>
            <a:r>
              <a:rPr lang="en-US" altLang="zh-CN" dirty="0"/>
              <a:t>1.</a:t>
            </a:r>
            <a:r>
              <a:rPr lang="zh-CN" altLang="en-US" dirty="0"/>
              <a:t>3 大数据的影响</a:t>
            </a:r>
            <a:endParaRPr lang="zh-CN" altLang="en-US" dirty="0"/>
          </a:p>
        </p:txBody>
      </p:sp>
      <p:sp>
        <p:nvSpPr>
          <p:cNvPr id="23554" name="Rectangle 3"/>
          <p:cNvSpPr txBox="1"/>
          <p:nvPr/>
        </p:nvSpPr>
        <p:spPr>
          <a:xfrm>
            <a:off x="273050" y="1144588"/>
            <a:ext cx="8628063" cy="1917700"/>
          </a:xfrm>
          <a:prstGeom prst="rect">
            <a:avLst/>
          </a:prstGeom>
          <a:noFill/>
          <a:ln w="9525">
            <a:noFill/>
          </a:ln>
        </p:spPr>
        <p:txBody>
          <a:bodyPr anchor="t" anchorCtr="0"/>
          <a:p>
            <a:pPr algn="just" eaLnBrk="0" hangingPunct="0">
              <a:lnSpc>
                <a:spcPct val="110000"/>
              </a:lnSpc>
              <a:buClr>
                <a:srgbClr val="FF3300"/>
              </a:buClr>
              <a:buFontTx/>
            </a:pPr>
            <a:r>
              <a:rPr lang="zh-CN" altLang="en-US" sz="2800" b="1">
                <a:latin typeface="Arial" panose="020B0604020202020204" pitchFamily="34" charset="0"/>
                <a:ea typeface="宋体" panose="02010600030101010101" pitchFamily="2" charset="-122"/>
              </a:rPr>
              <a:t>图灵奖获得者、著名数据库专家</a:t>
            </a:r>
            <a:r>
              <a:rPr lang="en-US" altLang="zh-CN" sz="2800" b="1">
                <a:latin typeface="Arial" panose="020B0604020202020204" pitchFamily="34" charset="0"/>
                <a:ea typeface="宋体" panose="02010600030101010101" pitchFamily="2" charset="-122"/>
              </a:rPr>
              <a:t>Jim Gray</a:t>
            </a:r>
            <a:r>
              <a:rPr lang="zh-CN" altLang="en-US" sz="2800" b="1">
                <a:latin typeface="Arial" panose="020B0604020202020204" pitchFamily="34" charset="0"/>
                <a:ea typeface="宋体" panose="02010600030101010101" pitchFamily="2" charset="-122"/>
              </a:rPr>
              <a:t>博士观察并总结，得出人类自古以来在科学研究上先后历经了</a:t>
            </a:r>
            <a:r>
              <a:rPr lang="zh-CN" altLang="en-US" sz="2800" b="1">
                <a:solidFill>
                  <a:srgbClr val="FF0000"/>
                </a:solidFill>
                <a:latin typeface="微软雅黑" panose="020B0503020204020204" charset="-122"/>
                <a:ea typeface="微软雅黑" panose="020B0503020204020204" charset="-122"/>
              </a:rPr>
              <a:t>实验科学、理论科学、计算科学和数据密集型科学</a:t>
            </a:r>
            <a:r>
              <a:rPr lang="en-US" altLang="zh-CN" sz="2800" b="1">
                <a:solidFill>
                  <a:schemeClr val="tx1"/>
                </a:solidFill>
                <a:latin typeface="微软雅黑" panose="020B0503020204020204" charset="-122"/>
                <a:ea typeface="微软雅黑" panose="020B0503020204020204" charset="-122"/>
              </a:rPr>
              <a:t>4</a:t>
            </a:r>
            <a:r>
              <a:rPr lang="zh-CN" altLang="en-US" sz="2800" b="1">
                <a:latin typeface="Arial" panose="020B0604020202020204" pitchFamily="34" charset="0"/>
                <a:ea typeface="宋体" panose="02010600030101010101" pitchFamily="2" charset="-122"/>
              </a:rPr>
              <a:t>种范式。</a:t>
            </a:r>
            <a:endParaRPr lang="zh-CN" altLang="en-US" sz="2800" b="1">
              <a:latin typeface="Arial" panose="020B0604020202020204" pitchFamily="34" charset="0"/>
              <a:ea typeface="宋体" panose="02010600030101010101" pitchFamily="2" charset="-122"/>
            </a:endParaRPr>
          </a:p>
        </p:txBody>
      </p:sp>
      <p:pic>
        <p:nvPicPr>
          <p:cNvPr id="23555" name="Picture 9" descr="http://dl.zhishi.sina.com.cn/upload/01/68/87/1236016887.19128608.JPG"/>
          <p:cNvPicPr>
            <a:picLocks noChangeAspect="1"/>
          </p:cNvPicPr>
          <p:nvPr/>
        </p:nvPicPr>
        <p:blipFill>
          <a:blip r:embed="rId1"/>
          <a:srcRect r="37456" b="11111"/>
          <a:stretch>
            <a:fillRect/>
          </a:stretch>
        </p:blipFill>
        <p:spPr>
          <a:xfrm>
            <a:off x="2057400" y="2819400"/>
            <a:ext cx="2032000" cy="2362200"/>
          </a:xfrm>
          <a:prstGeom prst="rect">
            <a:avLst/>
          </a:prstGeom>
          <a:noFill/>
          <a:ln w="9525">
            <a:noFill/>
          </a:ln>
        </p:spPr>
      </p:pic>
      <p:pic>
        <p:nvPicPr>
          <p:cNvPr id="23556" name="Picture 11" descr="http://imgk.zol.com.cn/techbbs/3055/a3054031.jpg"/>
          <p:cNvPicPr>
            <a:picLocks noChangeAspect="1"/>
          </p:cNvPicPr>
          <p:nvPr/>
        </p:nvPicPr>
        <p:blipFill>
          <a:blip r:embed="rId2"/>
          <a:stretch>
            <a:fillRect/>
          </a:stretch>
        </p:blipFill>
        <p:spPr>
          <a:xfrm>
            <a:off x="4343400" y="2667000"/>
            <a:ext cx="2438400" cy="1471613"/>
          </a:xfrm>
          <a:prstGeom prst="rect">
            <a:avLst/>
          </a:prstGeom>
          <a:noFill/>
          <a:ln w="9525">
            <a:noFill/>
          </a:ln>
        </p:spPr>
      </p:pic>
      <p:pic>
        <p:nvPicPr>
          <p:cNvPr id="23557" name="Picture 15" descr="http://www.hinews.cn/pic/0/14/54/25/14542582_371739.jpg"/>
          <p:cNvPicPr>
            <a:picLocks noChangeAspect="1"/>
          </p:cNvPicPr>
          <p:nvPr/>
        </p:nvPicPr>
        <p:blipFill>
          <a:blip r:embed="rId3"/>
          <a:stretch>
            <a:fillRect/>
          </a:stretch>
        </p:blipFill>
        <p:spPr>
          <a:xfrm>
            <a:off x="533400" y="3276600"/>
            <a:ext cx="1382713" cy="2305050"/>
          </a:xfrm>
          <a:prstGeom prst="rect">
            <a:avLst/>
          </a:prstGeom>
          <a:noFill/>
          <a:ln w="9525">
            <a:noFill/>
          </a:ln>
        </p:spPr>
      </p:pic>
      <p:pic>
        <p:nvPicPr>
          <p:cNvPr id="23558" name="Picture 19" descr="http://photocdn.sohu.com/20130521/Img376549666.jpg"/>
          <p:cNvPicPr>
            <a:picLocks noChangeAspect="1"/>
          </p:cNvPicPr>
          <p:nvPr/>
        </p:nvPicPr>
        <p:blipFill>
          <a:blip r:embed="rId4"/>
          <a:stretch>
            <a:fillRect/>
          </a:stretch>
        </p:blipFill>
        <p:spPr>
          <a:xfrm>
            <a:off x="7162800" y="2662238"/>
            <a:ext cx="1738313" cy="1312862"/>
          </a:xfrm>
          <a:prstGeom prst="rect">
            <a:avLst/>
          </a:prstGeom>
          <a:noFill/>
          <a:ln w="9525">
            <a:noFill/>
          </a:ln>
        </p:spPr>
      </p:pic>
      <p:cxnSp>
        <p:nvCxnSpPr>
          <p:cNvPr id="8" name="直接连接符 7"/>
          <p:cNvCxnSpPr/>
          <p:nvPr/>
        </p:nvCxnSpPr>
        <p:spPr>
          <a:xfrm>
            <a:off x="990600" y="6019800"/>
            <a:ext cx="7543800" cy="1588"/>
          </a:xfrm>
          <a:prstGeom prst="line">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直接连接符 8"/>
          <p:cNvCxnSpPr/>
          <p:nvPr/>
        </p:nvCxnSpPr>
        <p:spPr>
          <a:xfrm rot="5400000" flipH="1" flipV="1">
            <a:off x="1003300" y="5797550"/>
            <a:ext cx="438150" cy="6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p:cNvCxnSpPr/>
          <p:nvPr/>
        </p:nvCxnSpPr>
        <p:spPr>
          <a:xfrm rot="5400000" flipH="1" flipV="1">
            <a:off x="2476500" y="5524500"/>
            <a:ext cx="990600" cy="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p:cNvCxnSpPr/>
          <p:nvPr/>
        </p:nvCxnSpPr>
        <p:spPr>
          <a:xfrm flipV="1">
            <a:off x="5484813" y="4343400"/>
            <a:ext cx="1588" cy="16779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p:cNvCxnSpPr/>
          <p:nvPr/>
        </p:nvCxnSpPr>
        <p:spPr>
          <a:xfrm flipV="1">
            <a:off x="7923213" y="3886200"/>
            <a:ext cx="1588" cy="2133600"/>
          </a:xfrm>
          <a:prstGeom prst="line">
            <a:avLst/>
          </a:prstGeom>
        </p:spPr>
        <p:style>
          <a:lnRef idx="2">
            <a:schemeClr val="accent1"/>
          </a:lnRef>
          <a:fillRef idx="0">
            <a:schemeClr val="accent1"/>
          </a:fillRef>
          <a:effectRef idx="1">
            <a:schemeClr val="accent1"/>
          </a:effectRef>
          <a:fontRef idx="minor">
            <a:schemeClr val="tx1"/>
          </a:fontRef>
        </p:style>
      </p:cxnSp>
      <p:sp>
        <p:nvSpPr>
          <p:cNvPr id="23564" name="TextBox 21"/>
          <p:cNvSpPr txBox="1"/>
          <p:nvPr/>
        </p:nvSpPr>
        <p:spPr>
          <a:xfrm>
            <a:off x="495776" y="6019800"/>
            <a:ext cx="1407160" cy="460375"/>
          </a:xfrm>
          <a:prstGeom prst="rect">
            <a:avLst/>
          </a:prstGeom>
          <a:noFill/>
          <a:ln w="9525">
            <a:noFill/>
          </a:ln>
        </p:spPr>
        <p:txBody>
          <a:bodyPr wrap="none" anchor="t" anchorCtr="0">
            <a:spAutoFit/>
          </a:bodyPr>
          <a:p>
            <a:pPr algn="ctr"/>
            <a:r>
              <a:rPr lang="zh-CN" altLang="en-US" sz="2400" b="1" dirty="0">
                <a:latin typeface="Arial" panose="020B0604020202020204" pitchFamily="34" charset="0"/>
                <a:ea typeface="宋体" panose="02010600030101010101" pitchFamily="2" charset="-122"/>
              </a:rPr>
              <a:t>实验科学</a:t>
            </a:r>
            <a:endParaRPr lang="zh-CN" altLang="en-US" sz="2400" b="1" dirty="0">
              <a:latin typeface="Arial" panose="020B0604020202020204" pitchFamily="34" charset="0"/>
              <a:ea typeface="宋体" panose="02010600030101010101" pitchFamily="2" charset="-122"/>
            </a:endParaRPr>
          </a:p>
        </p:txBody>
      </p:sp>
      <p:sp>
        <p:nvSpPr>
          <p:cNvPr id="23565" name="TextBox 22"/>
          <p:cNvSpPr txBox="1"/>
          <p:nvPr/>
        </p:nvSpPr>
        <p:spPr>
          <a:xfrm>
            <a:off x="2324576" y="6019800"/>
            <a:ext cx="1407160" cy="460375"/>
          </a:xfrm>
          <a:prstGeom prst="rect">
            <a:avLst/>
          </a:prstGeom>
          <a:noFill/>
          <a:ln w="9525">
            <a:noFill/>
          </a:ln>
        </p:spPr>
        <p:txBody>
          <a:bodyPr wrap="none" anchor="t" anchorCtr="0">
            <a:spAutoFit/>
          </a:bodyPr>
          <a:p>
            <a:pPr algn="ctr"/>
            <a:r>
              <a:rPr lang="zh-CN" altLang="en-US" sz="2400" b="1" dirty="0">
                <a:latin typeface="Arial" panose="020B0604020202020204" pitchFamily="34" charset="0"/>
                <a:ea typeface="宋体" panose="02010600030101010101" pitchFamily="2" charset="-122"/>
              </a:rPr>
              <a:t>理论科学</a:t>
            </a:r>
            <a:endParaRPr lang="zh-CN" altLang="en-US" sz="2400" b="1" dirty="0">
              <a:latin typeface="Arial" panose="020B0604020202020204" pitchFamily="34" charset="0"/>
              <a:ea typeface="宋体" panose="02010600030101010101" pitchFamily="2" charset="-122"/>
            </a:endParaRPr>
          </a:p>
        </p:txBody>
      </p:sp>
      <p:sp>
        <p:nvSpPr>
          <p:cNvPr id="23566" name="TextBox 23"/>
          <p:cNvSpPr txBox="1"/>
          <p:nvPr/>
        </p:nvSpPr>
        <p:spPr>
          <a:xfrm>
            <a:off x="4799489" y="6019800"/>
            <a:ext cx="1407160" cy="460375"/>
          </a:xfrm>
          <a:prstGeom prst="rect">
            <a:avLst/>
          </a:prstGeom>
          <a:noFill/>
          <a:ln w="9525">
            <a:noFill/>
          </a:ln>
        </p:spPr>
        <p:txBody>
          <a:bodyPr wrap="none" anchor="t" anchorCtr="0">
            <a:spAutoFit/>
          </a:bodyPr>
          <a:p>
            <a:pPr algn="ctr"/>
            <a:r>
              <a:rPr lang="zh-CN" altLang="en-US" sz="2400" b="1" dirty="0">
                <a:latin typeface="Arial" panose="020B0604020202020204" pitchFamily="34" charset="0"/>
                <a:ea typeface="宋体" panose="02010600030101010101" pitchFamily="2" charset="-122"/>
              </a:rPr>
              <a:t>计算科学</a:t>
            </a:r>
            <a:endParaRPr lang="zh-CN" altLang="en-US" sz="2400" b="1" dirty="0">
              <a:latin typeface="Arial" panose="020B0604020202020204" pitchFamily="34" charset="0"/>
              <a:ea typeface="宋体" panose="02010600030101010101" pitchFamily="2" charset="-122"/>
            </a:endParaRPr>
          </a:p>
        </p:txBody>
      </p:sp>
      <p:sp>
        <p:nvSpPr>
          <p:cNvPr id="23567" name="TextBox 24"/>
          <p:cNvSpPr txBox="1"/>
          <p:nvPr/>
        </p:nvSpPr>
        <p:spPr>
          <a:xfrm>
            <a:off x="6780372" y="6019800"/>
            <a:ext cx="2325370" cy="460375"/>
          </a:xfrm>
          <a:prstGeom prst="rect">
            <a:avLst/>
          </a:prstGeom>
          <a:noFill/>
          <a:ln w="9525">
            <a:noFill/>
          </a:ln>
        </p:spPr>
        <p:txBody>
          <a:bodyPr wrap="none" anchor="t" anchorCtr="0">
            <a:spAutoFit/>
          </a:bodyPr>
          <a:p>
            <a:pPr algn="ctr"/>
            <a:r>
              <a:rPr lang="zh-CN" altLang="en-US" sz="2400" b="1" dirty="0">
                <a:latin typeface="Arial" panose="020B0604020202020204" pitchFamily="34" charset="0"/>
                <a:ea typeface="宋体" panose="02010600030101010101" pitchFamily="2" charset="-122"/>
              </a:rPr>
              <a:t>数据密集型科学</a:t>
            </a:r>
            <a:endParaRPr lang="zh-CN" altLang="en-US" sz="2400" b="1" dirty="0">
              <a:latin typeface="Arial" panose="020B0604020202020204" pitchFamily="34" charset="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2"/>
          <p:cNvSpPr>
            <a:spLocks noGrp="1"/>
          </p:cNvSpPr>
          <p:nvPr>
            <p:ph type="title"/>
          </p:nvPr>
        </p:nvSpPr>
        <p:spPr/>
        <p:txBody>
          <a:bodyPr vert="horz" wrap="square" lIns="91440" tIns="45720" rIns="91440" bIns="45720" anchor="ctr" anchorCtr="0"/>
          <a:p>
            <a:r>
              <a:rPr lang="en-US" altLang="zh-CN" dirty="0"/>
              <a:t>1.</a:t>
            </a:r>
            <a:r>
              <a:rPr lang="zh-CN" altLang="en-US" dirty="0"/>
              <a:t>3 大数据的影响</a:t>
            </a:r>
            <a:endParaRPr lang="zh-CN" altLang="en-US" dirty="0"/>
          </a:p>
        </p:txBody>
      </p:sp>
      <p:sp>
        <p:nvSpPr>
          <p:cNvPr id="24578" name="Rectangle 3"/>
          <p:cNvSpPr>
            <a:spLocks noGrp="1"/>
          </p:cNvSpPr>
          <p:nvPr>
            <p:ph type="body" idx="4294967295"/>
          </p:nvPr>
        </p:nvSpPr>
        <p:spPr>
          <a:xfrm>
            <a:off x="381000" y="1468438"/>
            <a:ext cx="8458200" cy="4659312"/>
          </a:xfrm>
        </p:spPr>
        <p:txBody>
          <a:bodyPr vert="horz" wrap="square" lIns="91440" tIns="45720" rIns="91440" bIns="45720" anchor="t" anchorCtr="0"/>
          <a:p>
            <a:pPr algn="just">
              <a:lnSpc>
                <a:spcPct val="120000"/>
              </a:lnSpc>
              <a:buFont typeface="Wingdings" panose="05000000000000000000" charset="0"/>
              <a:buChar char="l"/>
            </a:pPr>
            <a:r>
              <a:rPr lang="zh-CN" altLang="en-US" sz="2800" b="1" dirty="0"/>
              <a:t>在</a:t>
            </a:r>
            <a:r>
              <a:rPr lang="zh-CN" altLang="en-US" sz="2800" b="1" dirty="0">
                <a:solidFill>
                  <a:srgbClr val="FF0000"/>
                </a:solidFill>
                <a:latin typeface="微软雅黑" panose="020B0503020204020204" charset="-122"/>
                <a:ea typeface="微软雅黑" panose="020B0503020204020204" charset="-122"/>
              </a:rPr>
              <a:t>思维方式</a:t>
            </a:r>
            <a:r>
              <a:rPr lang="zh-CN" altLang="en-US" sz="2800" b="1" dirty="0"/>
              <a:t>方面，大数据完全颠覆了传统的思维方式：</a:t>
            </a:r>
            <a:endParaRPr lang="en-US" altLang="zh-CN" sz="2800" b="1" dirty="0"/>
          </a:p>
          <a:p>
            <a:pPr lvl="1" algn="just">
              <a:lnSpc>
                <a:spcPct val="120000"/>
              </a:lnSpc>
              <a:buFont typeface="Wingdings" panose="05000000000000000000" charset="0"/>
              <a:buChar char="Ø"/>
            </a:pPr>
            <a:r>
              <a:rPr lang="zh-CN" altLang="en-US" b="1" dirty="0">
                <a:solidFill>
                  <a:srgbClr val="FF0000"/>
                </a:solidFill>
                <a:latin typeface="微软雅黑" panose="020B0503020204020204" charset="-122"/>
                <a:ea typeface="微软雅黑" panose="020B0503020204020204" charset="-122"/>
              </a:rPr>
              <a:t>全样而非抽样</a:t>
            </a:r>
            <a:endParaRPr lang="en-US" altLang="zh-CN" b="1" dirty="0">
              <a:solidFill>
                <a:srgbClr val="FF0000"/>
              </a:solidFill>
              <a:latin typeface="微软雅黑" panose="020B0503020204020204" charset="-122"/>
              <a:ea typeface="微软雅黑" panose="020B0503020204020204" charset="-122"/>
            </a:endParaRPr>
          </a:p>
          <a:p>
            <a:pPr lvl="1" algn="just">
              <a:lnSpc>
                <a:spcPct val="120000"/>
              </a:lnSpc>
              <a:buFont typeface="Wingdings" panose="05000000000000000000" charset="0"/>
              <a:buChar char="Ø"/>
            </a:pPr>
            <a:r>
              <a:rPr lang="zh-CN" altLang="en-US" b="1" dirty="0">
                <a:solidFill>
                  <a:srgbClr val="FF0000"/>
                </a:solidFill>
                <a:latin typeface="微软雅黑" panose="020B0503020204020204" charset="-122"/>
                <a:ea typeface="微软雅黑" panose="020B0503020204020204" charset="-122"/>
              </a:rPr>
              <a:t>效率而非精确</a:t>
            </a:r>
            <a:endParaRPr lang="en-US" altLang="zh-CN" b="1" dirty="0">
              <a:solidFill>
                <a:srgbClr val="FF0000"/>
              </a:solidFill>
              <a:latin typeface="微软雅黑" panose="020B0503020204020204" charset="-122"/>
              <a:ea typeface="微软雅黑" panose="020B0503020204020204" charset="-122"/>
            </a:endParaRPr>
          </a:p>
          <a:p>
            <a:pPr lvl="1" algn="just">
              <a:lnSpc>
                <a:spcPct val="120000"/>
              </a:lnSpc>
              <a:buFont typeface="Wingdings" panose="05000000000000000000" charset="0"/>
              <a:buChar char="Ø"/>
            </a:pPr>
            <a:r>
              <a:rPr lang="zh-CN" altLang="en-US" b="1" dirty="0">
                <a:solidFill>
                  <a:srgbClr val="FF0000"/>
                </a:solidFill>
                <a:latin typeface="微软雅黑" panose="020B0503020204020204" charset="-122"/>
                <a:ea typeface="微软雅黑" panose="020B0503020204020204" charset="-122"/>
              </a:rPr>
              <a:t>相关而非因果</a:t>
            </a:r>
            <a:endParaRPr lang="zh-CN" altLang="en-US" b="1" dirty="0">
              <a:solidFill>
                <a:srgbClr val="FF0000"/>
              </a:solidFill>
              <a:latin typeface="微软雅黑" panose="020B0503020204020204" charset="-122"/>
              <a:ea typeface="微软雅黑" panose="020B0503020204020204" charset="-122"/>
            </a:endParaRPr>
          </a:p>
        </p:txBody>
      </p:sp>
      <p:pic>
        <p:nvPicPr>
          <p:cNvPr id="24579" name="Picture 5" descr="Img369511502"/>
          <p:cNvPicPr>
            <a:picLocks noChangeAspect="1"/>
          </p:cNvPicPr>
          <p:nvPr/>
        </p:nvPicPr>
        <p:blipFill>
          <a:blip r:embed="rId1"/>
          <a:stretch>
            <a:fillRect/>
          </a:stretch>
        </p:blipFill>
        <p:spPr>
          <a:xfrm>
            <a:off x="5105400" y="2438400"/>
            <a:ext cx="3048000" cy="367665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Rectangle 2"/>
          <p:cNvSpPr>
            <a:spLocks noGrp="1"/>
          </p:cNvSpPr>
          <p:nvPr>
            <p:ph type="title"/>
          </p:nvPr>
        </p:nvSpPr>
        <p:spPr/>
        <p:txBody>
          <a:bodyPr vert="horz" wrap="square" lIns="91440" tIns="45720" rIns="91440" bIns="45720" anchor="ctr" anchorCtr="0"/>
          <a:p>
            <a:r>
              <a:rPr lang="zh-CN" altLang="en-US" dirty="0"/>
              <a:t>1.3 大数据的影响</a:t>
            </a:r>
            <a:endParaRPr lang="zh-CN" altLang="en-US" dirty="0"/>
          </a:p>
        </p:txBody>
      </p:sp>
      <p:sp>
        <p:nvSpPr>
          <p:cNvPr id="25602" name="Rectangle 3"/>
          <p:cNvSpPr>
            <a:spLocks noGrp="1"/>
          </p:cNvSpPr>
          <p:nvPr>
            <p:ph type="body" idx="4294967295"/>
          </p:nvPr>
        </p:nvSpPr>
        <p:spPr>
          <a:xfrm>
            <a:off x="381000" y="1449388"/>
            <a:ext cx="8458200" cy="4881562"/>
          </a:xfrm>
        </p:spPr>
        <p:txBody>
          <a:bodyPr vert="horz" wrap="square" lIns="91440" tIns="45720" rIns="91440" bIns="45720" anchor="t" anchorCtr="0"/>
          <a:p>
            <a:pPr algn="just">
              <a:lnSpc>
                <a:spcPct val="120000"/>
              </a:lnSpc>
              <a:buFont typeface="Wingdings" panose="05000000000000000000" charset="0"/>
              <a:buChar char="l"/>
            </a:pPr>
            <a:r>
              <a:rPr lang="zh-CN" altLang="en-US" sz="2800" b="1" dirty="0"/>
              <a:t>在</a:t>
            </a:r>
            <a:r>
              <a:rPr lang="zh-CN" altLang="en-US" sz="2800" b="1" dirty="0">
                <a:solidFill>
                  <a:srgbClr val="FF0000"/>
                </a:solidFill>
                <a:latin typeface="微软雅黑" panose="020B0503020204020204" charset="-122"/>
                <a:ea typeface="微软雅黑" panose="020B0503020204020204" charset="-122"/>
              </a:rPr>
              <a:t>社会发展</a:t>
            </a:r>
            <a:r>
              <a:rPr lang="zh-CN" altLang="en-US" sz="2800" b="1" dirty="0"/>
              <a:t>方面，大数据决策逐渐成为一种新的决策方式；大数据应用有力促进了信息技术与各行业的深度融合；大数据开发大大推动了新技术和新应用的不断涌现。</a:t>
            </a:r>
            <a:endParaRPr lang="zh-CN" altLang="en-US" sz="2800" b="1" dirty="0"/>
          </a:p>
          <a:p>
            <a:pPr algn="just">
              <a:lnSpc>
                <a:spcPct val="120000"/>
              </a:lnSpc>
              <a:buFont typeface="Wingdings" panose="05000000000000000000" charset="0"/>
              <a:buChar char="l"/>
            </a:pPr>
            <a:r>
              <a:rPr lang="zh-CN" altLang="en-US" sz="2800" b="1" dirty="0"/>
              <a:t>在</a:t>
            </a:r>
            <a:r>
              <a:rPr lang="zh-CN" altLang="en-US" sz="2800" b="1" dirty="0">
                <a:solidFill>
                  <a:srgbClr val="FF0000"/>
                </a:solidFill>
                <a:latin typeface="微软雅黑" panose="020B0503020204020204" charset="-122"/>
                <a:ea typeface="微软雅黑" panose="020B0503020204020204" charset="-122"/>
              </a:rPr>
              <a:t>就业市场</a:t>
            </a:r>
            <a:r>
              <a:rPr lang="zh-CN" altLang="en-US" sz="2800" b="1" dirty="0"/>
              <a:t>方面，大数据的兴起使得数据科学家成为热门职业。</a:t>
            </a:r>
            <a:endParaRPr lang="zh-CN" altLang="en-US" sz="2800" b="1" dirty="0"/>
          </a:p>
          <a:p>
            <a:pPr algn="just">
              <a:lnSpc>
                <a:spcPct val="120000"/>
              </a:lnSpc>
              <a:buFont typeface="Wingdings" panose="05000000000000000000" charset="0"/>
              <a:buChar char="l"/>
            </a:pPr>
            <a:r>
              <a:rPr lang="zh-CN" altLang="en-US" sz="2800" b="1" dirty="0"/>
              <a:t>在</a:t>
            </a:r>
            <a:r>
              <a:rPr lang="zh-CN" altLang="en-US" sz="2800" b="1" dirty="0">
                <a:solidFill>
                  <a:srgbClr val="FF0000"/>
                </a:solidFill>
                <a:latin typeface="微软雅黑" panose="020B0503020204020204" charset="-122"/>
                <a:ea typeface="微软雅黑" panose="020B0503020204020204" charset="-122"/>
              </a:rPr>
              <a:t>人才培养</a:t>
            </a:r>
            <a:r>
              <a:rPr lang="zh-CN" altLang="en-US" sz="2800" b="1" dirty="0"/>
              <a:t>方面，大数据的兴起，将在很大程度上改变中国高校信息技术相关专业的现有教学和科研体制。</a:t>
            </a:r>
            <a:endParaRPr lang="zh-CN" altLang="en-US" sz="2800" b="1" dirty="0"/>
          </a:p>
          <a:p>
            <a:pPr algn="just"/>
            <a:endParaRPr lang="zh-CN" altLang="en-US" sz="28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2"/>
          <p:cNvSpPr>
            <a:spLocks noGrp="1"/>
          </p:cNvSpPr>
          <p:nvPr>
            <p:ph type="title"/>
          </p:nvPr>
        </p:nvSpPr>
        <p:spPr/>
        <p:txBody>
          <a:bodyPr vert="horz" wrap="square" lIns="91440" tIns="45720" rIns="91440" bIns="45720" anchor="ctr" anchorCtr="0"/>
          <a:p>
            <a:r>
              <a:rPr lang="zh-CN" altLang="zh-CN" dirty="0"/>
              <a:t>重点与难点</a:t>
            </a:r>
            <a:endParaRPr lang="zh-CN" altLang="zh-CN" dirty="0"/>
          </a:p>
        </p:txBody>
      </p:sp>
      <p:sp>
        <p:nvSpPr>
          <p:cNvPr id="8194" name="Rectangle 3"/>
          <p:cNvSpPr/>
          <p:nvPr/>
        </p:nvSpPr>
        <p:spPr>
          <a:xfrm>
            <a:off x="457200" y="1189038"/>
            <a:ext cx="8458200" cy="5194300"/>
          </a:xfrm>
          <a:prstGeom prst="rect">
            <a:avLst/>
          </a:prstGeom>
          <a:noFill/>
          <a:ln w="9525">
            <a:noFill/>
          </a:ln>
        </p:spPr>
        <p:txBody>
          <a:bodyPr anchor="t" anchorCtr="0"/>
          <a:p>
            <a:pPr marL="457200" indent="-457200" algn="just" eaLnBrk="0" hangingPunct="0">
              <a:lnSpc>
                <a:spcPct val="160000"/>
              </a:lnSpc>
              <a:spcBef>
                <a:spcPct val="20000"/>
              </a:spcBef>
              <a:buClr>
                <a:srgbClr val="FF3300"/>
              </a:buClr>
              <a:buFont typeface="Wingdings" panose="05000000000000000000" charset="0"/>
              <a:buChar char="n"/>
            </a:pPr>
            <a:r>
              <a:rPr lang="zh-CN" altLang="en-US" sz="2800" b="1" dirty="0">
                <a:solidFill>
                  <a:srgbClr val="FF0000"/>
                </a:solidFill>
                <a:latin typeface="黑体" panose="02010609060101010101" pitchFamily="49" charset="-122"/>
                <a:ea typeface="黑体" panose="02010609060101010101" pitchFamily="49" charset="-122"/>
              </a:rPr>
              <a:t>重点</a:t>
            </a:r>
            <a:endParaRPr lang="zh-CN" altLang="en-US" sz="2800" b="1" dirty="0">
              <a:solidFill>
                <a:srgbClr val="FF0000"/>
              </a:solidFill>
              <a:latin typeface="黑体" panose="02010609060101010101" pitchFamily="49" charset="-122"/>
              <a:ea typeface="黑体" panose="02010609060101010101" pitchFamily="49" charset="-122"/>
            </a:endParaRPr>
          </a:p>
          <a:p>
            <a:pPr lvl="1" indent="0" algn="just" eaLnBrk="0" hangingPunct="0">
              <a:lnSpc>
                <a:spcPct val="160000"/>
              </a:lnSpc>
              <a:spcBef>
                <a:spcPct val="20000"/>
              </a:spcBef>
              <a:buClr>
                <a:srgbClr val="FF3300"/>
              </a:buClr>
            </a:pPr>
            <a:r>
              <a:rPr lang="zh-CN" altLang="en-US" sz="2800" b="1" dirty="0">
                <a:latin typeface="Arial" panose="020B0604020202020204" pitchFamily="34" charset="0"/>
                <a:ea typeface="宋体" panose="02010600030101010101" pitchFamily="2" charset="-122"/>
              </a:rPr>
              <a:t>理解大数据的概念，大数据对科学研究、思维方式和社会发展的影响，大数据关键技术与计算模式。</a:t>
            </a:r>
            <a:endParaRPr lang="zh-CN" altLang="en-US" sz="2800" b="1" dirty="0">
              <a:latin typeface="Arial" panose="020B0604020202020204" pitchFamily="34" charset="0"/>
              <a:ea typeface="宋体" panose="02010600030101010101" pitchFamily="2" charset="-122"/>
            </a:endParaRPr>
          </a:p>
          <a:p>
            <a:pPr marL="457200" indent="-457200" algn="just" eaLnBrk="0" hangingPunct="0">
              <a:lnSpc>
                <a:spcPct val="160000"/>
              </a:lnSpc>
              <a:spcBef>
                <a:spcPct val="20000"/>
              </a:spcBef>
              <a:buClr>
                <a:srgbClr val="FF3300"/>
              </a:buClr>
              <a:buFont typeface="Wingdings" panose="05000000000000000000" charset="0"/>
              <a:buChar char="n"/>
            </a:pPr>
            <a:r>
              <a:rPr lang="zh-CN" altLang="en-US" sz="2800" b="1" dirty="0">
                <a:solidFill>
                  <a:srgbClr val="FF0000"/>
                </a:solidFill>
                <a:latin typeface="黑体" panose="02010609060101010101" pitchFamily="49" charset="-122"/>
                <a:ea typeface="黑体" panose="02010609060101010101" pitchFamily="49" charset="-122"/>
              </a:rPr>
              <a:t>难点</a:t>
            </a:r>
            <a:endParaRPr lang="zh-CN" altLang="en-US" sz="2800" b="1" dirty="0">
              <a:solidFill>
                <a:srgbClr val="FF0000"/>
              </a:solidFill>
              <a:latin typeface="黑体" panose="02010609060101010101" pitchFamily="49" charset="-122"/>
              <a:ea typeface="黑体" panose="02010609060101010101" pitchFamily="49" charset="-122"/>
            </a:endParaRPr>
          </a:p>
          <a:p>
            <a:pPr lvl="1" indent="0" algn="just" eaLnBrk="0" hangingPunct="0">
              <a:lnSpc>
                <a:spcPct val="160000"/>
              </a:lnSpc>
              <a:spcBef>
                <a:spcPct val="20000"/>
              </a:spcBef>
              <a:buClr>
                <a:srgbClr val="FF3300"/>
              </a:buClr>
            </a:pPr>
            <a:r>
              <a:rPr lang="zh-CN" altLang="en-US" sz="2800" b="1" dirty="0">
                <a:latin typeface="Arial" panose="020B0604020202020204" pitchFamily="34" charset="0"/>
                <a:ea typeface="宋体" panose="02010600030101010101" pitchFamily="2" charset="-122"/>
              </a:rPr>
              <a:t>掌握大数据与云计算、物联网的关系。</a:t>
            </a:r>
            <a:endParaRPr lang="zh-CN" altLang="en-US" sz="2800" b="1" dirty="0">
              <a:latin typeface="Arial" panose="020B0604020202020204" pitchFamily="34"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Rectangle 2"/>
          <p:cNvSpPr>
            <a:spLocks noGrp="1"/>
          </p:cNvSpPr>
          <p:nvPr>
            <p:ph type="title"/>
          </p:nvPr>
        </p:nvSpPr>
        <p:spPr/>
        <p:txBody>
          <a:bodyPr vert="horz" wrap="square" lIns="91440" tIns="45720" rIns="91440" bIns="45720" anchor="ctr" anchorCtr="0"/>
          <a:p>
            <a:r>
              <a:rPr lang="zh-CN" altLang="en-US" dirty="0"/>
              <a:t>1.4 大数据的应用</a:t>
            </a:r>
            <a:endParaRPr lang="zh-CN" altLang="en-US" dirty="0"/>
          </a:p>
        </p:txBody>
      </p:sp>
      <p:sp>
        <p:nvSpPr>
          <p:cNvPr id="26626" name="Rectangle 3"/>
          <p:cNvSpPr>
            <a:spLocks noGrp="1"/>
          </p:cNvSpPr>
          <p:nvPr>
            <p:ph type="body" idx="4294967295"/>
          </p:nvPr>
        </p:nvSpPr>
        <p:spPr>
          <a:xfrm>
            <a:off x="457200" y="1295400"/>
            <a:ext cx="8458200" cy="1687513"/>
          </a:xfrm>
        </p:spPr>
        <p:txBody>
          <a:bodyPr vert="horz" wrap="square" lIns="91440" tIns="45720" rIns="91440" bIns="45720" anchor="t" anchorCtr="0"/>
          <a:p>
            <a:pPr algn="just">
              <a:lnSpc>
                <a:spcPct val="120000"/>
              </a:lnSpc>
              <a:buFont typeface="Wingdings" panose="05000000000000000000" charset="0"/>
              <a:buChar char="l"/>
            </a:pPr>
            <a:r>
              <a:rPr lang="zh-CN" altLang="en-US" sz="2800" b="1" dirty="0"/>
              <a:t>大数据无处不在，包括制造、金融、汽车、零售、餐饮、电信、能源、政务、医疗、体育、娱乐等在内的社会各行各业都已经融入了大数据的印迹。</a:t>
            </a:r>
            <a:endParaRPr lang="zh-CN" altLang="en-US" sz="2800" b="1" dirty="0"/>
          </a:p>
        </p:txBody>
      </p:sp>
      <p:pic>
        <p:nvPicPr>
          <p:cNvPr id="26627" name="Picture 5"/>
          <p:cNvPicPr>
            <a:picLocks noChangeAspect="1"/>
          </p:cNvPicPr>
          <p:nvPr/>
        </p:nvPicPr>
        <p:blipFill>
          <a:blip r:embed="rId1"/>
          <a:stretch>
            <a:fillRect/>
          </a:stretch>
        </p:blipFill>
        <p:spPr>
          <a:xfrm>
            <a:off x="1598613" y="2840038"/>
            <a:ext cx="6391275" cy="3668712"/>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49" name="Picture 16" descr="7984399_114608354192_2"/>
          <p:cNvPicPr>
            <a:picLocks noChangeAspect="1"/>
          </p:cNvPicPr>
          <p:nvPr/>
        </p:nvPicPr>
        <p:blipFill>
          <a:blip r:embed="rId1"/>
          <a:srcRect t="11087" b="11087"/>
          <a:stretch>
            <a:fillRect/>
          </a:stretch>
        </p:blipFill>
        <p:spPr>
          <a:xfrm>
            <a:off x="533400" y="5087938"/>
            <a:ext cx="2514600" cy="1465262"/>
          </a:xfrm>
          <a:prstGeom prst="rect">
            <a:avLst/>
          </a:prstGeom>
          <a:noFill/>
          <a:ln w="9525">
            <a:noFill/>
          </a:ln>
        </p:spPr>
      </p:pic>
      <p:sp>
        <p:nvSpPr>
          <p:cNvPr id="27650" name="Rectangle 2"/>
          <p:cNvSpPr>
            <a:spLocks noGrp="1"/>
          </p:cNvSpPr>
          <p:nvPr>
            <p:ph type="title"/>
          </p:nvPr>
        </p:nvSpPr>
        <p:spPr/>
        <p:txBody>
          <a:bodyPr vert="horz" wrap="square" lIns="91440" tIns="45720" rIns="91440" bIns="45720" anchor="ctr" anchorCtr="0"/>
          <a:p>
            <a:r>
              <a:rPr lang="zh-CN" altLang="en-US" dirty="0"/>
              <a:t>典型的大数据应用实例</a:t>
            </a:r>
            <a:endParaRPr lang="zh-CN" altLang="en-US" dirty="0"/>
          </a:p>
        </p:txBody>
      </p:sp>
      <p:pic>
        <p:nvPicPr>
          <p:cNvPr id="27651" name="Picture 5" descr="3c6d55fbb2fb43164c075fd321a4462308f790529822fb42"/>
          <p:cNvPicPr>
            <a:picLocks noChangeAspect="1"/>
          </p:cNvPicPr>
          <p:nvPr/>
        </p:nvPicPr>
        <p:blipFill>
          <a:blip r:embed="rId2"/>
          <a:stretch>
            <a:fillRect/>
          </a:stretch>
        </p:blipFill>
        <p:spPr>
          <a:xfrm>
            <a:off x="6011863" y="1600200"/>
            <a:ext cx="2751137" cy="4076700"/>
          </a:xfrm>
          <a:prstGeom prst="rect">
            <a:avLst/>
          </a:prstGeom>
          <a:noFill/>
          <a:ln w="9525">
            <a:noFill/>
          </a:ln>
        </p:spPr>
      </p:pic>
      <p:pic>
        <p:nvPicPr>
          <p:cNvPr id="27652" name="Picture 7" descr="08f790529822720e440225477bcb0a46f31fbe096a63f383"/>
          <p:cNvPicPr>
            <a:picLocks noChangeAspect="1"/>
          </p:cNvPicPr>
          <p:nvPr/>
        </p:nvPicPr>
        <p:blipFill>
          <a:blip r:embed="rId3"/>
          <a:srcRect r="16432" b="15459"/>
          <a:stretch>
            <a:fillRect/>
          </a:stretch>
        </p:blipFill>
        <p:spPr>
          <a:xfrm>
            <a:off x="838200" y="1143000"/>
            <a:ext cx="1700213" cy="1828800"/>
          </a:xfrm>
          <a:prstGeom prst="rect">
            <a:avLst/>
          </a:prstGeom>
          <a:noFill/>
          <a:ln w="9525">
            <a:noFill/>
          </a:ln>
        </p:spPr>
      </p:pic>
      <p:sp>
        <p:nvSpPr>
          <p:cNvPr id="27653" name="Text Box 8"/>
          <p:cNvSpPr txBox="1"/>
          <p:nvPr/>
        </p:nvSpPr>
        <p:spPr>
          <a:xfrm>
            <a:off x="914400" y="2895600"/>
            <a:ext cx="1668463" cy="368300"/>
          </a:xfrm>
          <a:prstGeom prst="rect">
            <a:avLst/>
          </a:prstGeom>
          <a:noFill/>
          <a:ln w="9525">
            <a:noFill/>
          </a:ln>
        </p:spPr>
        <p:txBody>
          <a:bodyPr wrap="none" anchor="t" anchorCtr="0">
            <a:spAutoFit/>
          </a:bodyPr>
          <a:p>
            <a:pPr algn="ctr"/>
            <a:r>
              <a:rPr lang="en-US" altLang="zh-CN" b="1" dirty="0">
                <a:latin typeface="Arial" panose="020B0604020202020204" pitchFamily="34" charset="0"/>
                <a:ea typeface="宋体" panose="02010600030101010101" pitchFamily="2" charset="-122"/>
              </a:rPr>
              <a:t>Kevin Spacey</a:t>
            </a:r>
            <a:endParaRPr lang="en-US" altLang="zh-CN" b="1" dirty="0">
              <a:latin typeface="Arial" panose="020B0604020202020204" pitchFamily="34" charset="0"/>
              <a:ea typeface="宋体" panose="02010600030101010101" pitchFamily="2" charset="-122"/>
            </a:endParaRPr>
          </a:p>
        </p:txBody>
      </p:sp>
      <p:pic>
        <p:nvPicPr>
          <p:cNvPr id="27654" name="Picture 10" descr="50da81cb39dbb6fd36b8a29f0924ab18962bd40734fa179b"/>
          <p:cNvPicPr>
            <a:picLocks noChangeAspect="1"/>
          </p:cNvPicPr>
          <p:nvPr/>
        </p:nvPicPr>
        <p:blipFill>
          <a:blip r:embed="rId4"/>
          <a:srcRect b="14174"/>
          <a:stretch>
            <a:fillRect/>
          </a:stretch>
        </p:blipFill>
        <p:spPr>
          <a:xfrm>
            <a:off x="838200" y="3276600"/>
            <a:ext cx="1752600" cy="1690688"/>
          </a:xfrm>
          <a:prstGeom prst="rect">
            <a:avLst/>
          </a:prstGeom>
          <a:noFill/>
          <a:ln w="9525">
            <a:noFill/>
          </a:ln>
        </p:spPr>
      </p:pic>
      <p:sp>
        <p:nvSpPr>
          <p:cNvPr id="27655" name="Text Box 11"/>
          <p:cNvSpPr txBox="1"/>
          <p:nvPr/>
        </p:nvSpPr>
        <p:spPr>
          <a:xfrm>
            <a:off x="933450" y="4953000"/>
            <a:ext cx="1693863" cy="368300"/>
          </a:xfrm>
          <a:prstGeom prst="rect">
            <a:avLst/>
          </a:prstGeom>
          <a:noFill/>
          <a:ln w="9525">
            <a:noFill/>
          </a:ln>
        </p:spPr>
        <p:txBody>
          <a:bodyPr wrap="none" anchor="t" anchorCtr="0">
            <a:spAutoFit/>
          </a:bodyPr>
          <a:p>
            <a:pPr algn="ctr"/>
            <a:r>
              <a:rPr lang="en-US" altLang="zh-CN" b="1" dirty="0">
                <a:latin typeface="Arial" panose="020B0604020202020204" pitchFamily="34" charset="0"/>
                <a:ea typeface="宋体" panose="02010600030101010101" pitchFamily="2" charset="-122"/>
              </a:rPr>
              <a:t>David Fincher </a:t>
            </a:r>
            <a:endParaRPr lang="en-US" altLang="zh-CN" b="1" dirty="0">
              <a:latin typeface="Arial" panose="020B0604020202020204" pitchFamily="34" charset="0"/>
              <a:ea typeface="宋体" panose="02010600030101010101" pitchFamily="2" charset="-122"/>
            </a:endParaRPr>
          </a:p>
        </p:txBody>
      </p:sp>
      <p:sp>
        <p:nvSpPr>
          <p:cNvPr id="27656" name="Text Box 12"/>
          <p:cNvSpPr txBox="1"/>
          <p:nvPr/>
        </p:nvSpPr>
        <p:spPr>
          <a:xfrm>
            <a:off x="38100" y="6118225"/>
            <a:ext cx="3549650" cy="460375"/>
          </a:xfrm>
          <a:prstGeom prst="rect">
            <a:avLst/>
          </a:prstGeom>
          <a:noFill/>
          <a:ln w="9525">
            <a:noFill/>
          </a:ln>
        </p:spPr>
        <p:txBody>
          <a:bodyPr wrap="none" anchor="t" anchorCtr="0">
            <a:spAutoFit/>
          </a:bodyPr>
          <a:p>
            <a:pPr algn="ctr"/>
            <a:r>
              <a:rPr lang="zh-CN" altLang="en-US" sz="2400" b="1" dirty="0">
                <a:latin typeface="Arial" panose="020B0604020202020204" pitchFamily="34" charset="0"/>
                <a:ea typeface="宋体" panose="02010600030101010101" pitchFamily="2" charset="-122"/>
              </a:rPr>
              <a:t>英国同名小说</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纸牌屋</a:t>
            </a:r>
            <a:r>
              <a:rPr lang="en-US" altLang="zh-CN" sz="2400" b="1" dirty="0">
                <a:latin typeface="Arial" panose="020B0604020202020204" pitchFamily="34" charset="0"/>
                <a:ea typeface="宋体" panose="02010600030101010101" pitchFamily="2" charset="-122"/>
              </a:rPr>
              <a:t>》</a:t>
            </a:r>
            <a:endParaRPr lang="en-US" altLang="zh-CN" sz="2400" b="1" dirty="0">
              <a:latin typeface="Arial" panose="020B0604020202020204" pitchFamily="34" charset="0"/>
              <a:ea typeface="宋体" panose="02010600030101010101" pitchFamily="2" charset="-122"/>
            </a:endParaRPr>
          </a:p>
        </p:txBody>
      </p:sp>
      <p:sp>
        <p:nvSpPr>
          <p:cNvPr id="27657" name="Text Box 17"/>
          <p:cNvSpPr txBox="1"/>
          <p:nvPr/>
        </p:nvSpPr>
        <p:spPr>
          <a:xfrm>
            <a:off x="5414963" y="5811838"/>
            <a:ext cx="3856037" cy="460375"/>
          </a:xfrm>
          <a:prstGeom prst="rect">
            <a:avLst/>
          </a:prstGeom>
          <a:noFill/>
          <a:ln w="9525">
            <a:noFill/>
          </a:ln>
        </p:spPr>
        <p:txBody>
          <a:bodyPr wrap="none" anchor="t" anchorCtr="0">
            <a:spAutoFit/>
          </a:bodyPr>
          <a:p>
            <a:r>
              <a:rPr lang="zh-CN" altLang="en-US" sz="2400" b="1" dirty="0">
                <a:latin typeface="Arial" panose="020B0604020202020204" pitchFamily="34" charset="0"/>
                <a:ea typeface="宋体" panose="02010600030101010101" pitchFamily="2" charset="-122"/>
              </a:rPr>
              <a:t>风靡全球的美剧</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纸牌屋</a:t>
            </a:r>
            <a:r>
              <a:rPr lang="en-US" altLang="zh-CN" sz="2400" b="1" dirty="0">
                <a:latin typeface="Arial" panose="020B0604020202020204" pitchFamily="34" charset="0"/>
                <a:ea typeface="宋体" panose="02010600030101010101" pitchFamily="2" charset="-122"/>
              </a:rPr>
              <a:t>》</a:t>
            </a:r>
            <a:endParaRPr lang="en-US" altLang="zh-CN" sz="2400" b="1" dirty="0">
              <a:latin typeface="Arial" panose="020B0604020202020204" pitchFamily="34" charset="0"/>
              <a:ea typeface="宋体" panose="02010600030101010101" pitchFamily="2" charset="-122"/>
            </a:endParaRPr>
          </a:p>
        </p:txBody>
      </p:sp>
      <p:pic>
        <p:nvPicPr>
          <p:cNvPr id="27658" name="Picture 21" descr="12232S311-0"/>
          <p:cNvPicPr>
            <a:picLocks noChangeAspect="1"/>
          </p:cNvPicPr>
          <p:nvPr/>
        </p:nvPicPr>
        <p:blipFill>
          <a:blip r:embed="rId5"/>
          <a:stretch>
            <a:fillRect/>
          </a:stretch>
        </p:blipFill>
        <p:spPr>
          <a:xfrm>
            <a:off x="3276600" y="2743200"/>
            <a:ext cx="2133600" cy="1600200"/>
          </a:xfrm>
          <a:prstGeom prst="rect">
            <a:avLst/>
          </a:prstGeom>
          <a:noFill/>
          <a:ln w="9525">
            <a:noFill/>
          </a:ln>
        </p:spPr>
      </p:pic>
      <p:sp>
        <p:nvSpPr>
          <p:cNvPr id="27659" name="Text Box 22"/>
          <p:cNvSpPr txBox="1"/>
          <p:nvPr/>
        </p:nvSpPr>
        <p:spPr>
          <a:xfrm>
            <a:off x="3508375" y="4357688"/>
            <a:ext cx="1714500" cy="460375"/>
          </a:xfrm>
          <a:prstGeom prst="rect">
            <a:avLst/>
          </a:prstGeom>
          <a:noFill/>
          <a:ln w="9525">
            <a:noFill/>
          </a:ln>
        </p:spPr>
        <p:txBody>
          <a:bodyPr wrap="none" anchor="t" anchorCtr="0">
            <a:spAutoFit/>
          </a:bodyPr>
          <a:p>
            <a:pPr algn="ctr"/>
            <a:r>
              <a:rPr lang="zh-CN" altLang="en-US" sz="2400" b="1" dirty="0">
                <a:latin typeface="Arial" panose="020B0604020202020204" pitchFamily="34" charset="0"/>
                <a:ea typeface="宋体" panose="02010600030101010101" pitchFamily="2" charset="-122"/>
              </a:rPr>
              <a:t>大数据分析</a:t>
            </a:r>
            <a:endParaRPr lang="zh-CN" altLang="en-US" sz="2400" b="1" dirty="0">
              <a:latin typeface="Arial" panose="020B0604020202020204" pitchFamily="34" charset="0"/>
              <a:ea typeface="宋体" panose="02010600030101010101" pitchFamily="2" charset="-122"/>
            </a:endParaRPr>
          </a:p>
        </p:txBody>
      </p:sp>
      <p:sp>
        <p:nvSpPr>
          <p:cNvPr id="27660" name="AutoShape 23"/>
          <p:cNvSpPr/>
          <p:nvPr/>
        </p:nvSpPr>
        <p:spPr>
          <a:xfrm>
            <a:off x="5562600" y="3352800"/>
            <a:ext cx="304800" cy="457200"/>
          </a:xfrm>
          <a:prstGeom prst="right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7661" name="Line 24"/>
          <p:cNvSpPr/>
          <p:nvPr/>
        </p:nvSpPr>
        <p:spPr>
          <a:xfrm>
            <a:off x="2590800" y="2057400"/>
            <a:ext cx="609600" cy="914400"/>
          </a:xfrm>
          <a:prstGeom prst="line">
            <a:avLst/>
          </a:prstGeom>
          <a:ln w="9525" cap="flat" cmpd="sng">
            <a:solidFill>
              <a:schemeClr val="tx1"/>
            </a:solidFill>
            <a:prstDash val="solid"/>
            <a:round/>
            <a:headEnd type="none" w="med" len="med"/>
            <a:tailEnd type="triangle" w="med" len="med"/>
          </a:ln>
        </p:spPr>
      </p:sp>
      <p:sp>
        <p:nvSpPr>
          <p:cNvPr id="27662" name="Line 25"/>
          <p:cNvSpPr/>
          <p:nvPr/>
        </p:nvSpPr>
        <p:spPr>
          <a:xfrm>
            <a:off x="2667000" y="3733800"/>
            <a:ext cx="533400" cy="0"/>
          </a:xfrm>
          <a:prstGeom prst="line">
            <a:avLst/>
          </a:prstGeom>
          <a:ln w="9525" cap="flat" cmpd="sng">
            <a:solidFill>
              <a:schemeClr val="tx1"/>
            </a:solidFill>
            <a:prstDash val="solid"/>
            <a:round/>
            <a:headEnd type="none" w="med" len="med"/>
            <a:tailEnd type="triangle" w="med" len="med"/>
          </a:ln>
        </p:spPr>
      </p:sp>
      <p:sp>
        <p:nvSpPr>
          <p:cNvPr id="27663" name="Line 26"/>
          <p:cNvSpPr/>
          <p:nvPr/>
        </p:nvSpPr>
        <p:spPr>
          <a:xfrm flipV="1">
            <a:off x="2667000" y="4267200"/>
            <a:ext cx="533400" cy="1371600"/>
          </a:xfrm>
          <a:prstGeom prst="line">
            <a:avLst/>
          </a:prstGeom>
          <a:ln w="9525" cap="flat" cmpd="sng">
            <a:solidFill>
              <a:schemeClr val="tx1"/>
            </a:solidFill>
            <a:prstDash val="solid"/>
            <a:round/>
            <a:headEnd type="none" w="med" len="med"/>
            <a:tailEnd type="triangle" w="med" len="med"/>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Rectangle 2"/>
          <p:cNvSpPr>
            <a:spLocks noGrp="1"/>
          </p:cNvSpPr>
          <p:nvPr>
            <p:ph type="title"/>
          </p:nvPr>
        </p:nvSpPr>
        <p:spPr/>
        <p:txBody>
          <a:bodyPr vert="horz" wrap="square" lIns="91440" tIns="45720" rIns="91440" bIns="45720" anchor="ctr" anchorCtr="0"/>
          <a:p>
            <a:r>
              <a:rPr lang="zh-CN" altLang="en-US" dirty="0"/>
              <a:t>典型的大数据应用实例</a:t>
            </a:r>
            <a:endParaRPr lang="zh-CN" altLang="en-US" dirty="0"/>
          </a:p>
        </p:txBody>
      </p:sp>
      <p:pic>
        <p:nvPicPr>
          <p:cNvPr id="28674" name="Picture 9" descr="http://cdn.pingwest.com/wp-content/uploads/2014/03/shutterstock_118132597.jpg"/>
          <p:cNvPicPr>
            <a:picLocks noChangeAspect="1"/>
          </p:cNvPicPr>
          <p:nvPr/>
        </p:nvPicPr>
        <p:blipFill>
          <a:blip r:embed="rId1"/>
          <a:stretch>
            <a:fillRect/>
          </a:stretch>
        </p:blipFill>
        <p:spPr>
          <a:xfrm>
            <a:off x="381000" y="1447800"/>
            <a:ext cx="4648200" cy="3100388"/>
          </a:xfrm>
          <a:prstGeom prst="rect">
            <a:avLst/>
          </a:prstGeom>
          <a:noFill/>
          <a:ln w="9525">
            <a:noFill/>
          </a:ln>
        </p:spPr>
      </p:pic>
      <p:pic>
        <p:nvPicPr>
          <p:cNvPr id="28675" name="Picture 7" descr="http://www.p5w.net/newfortune/qianyan/200908/W020090819505787021865.gif"/>
          <p:cNvPicPr>
            <a:picLocks noChangeAspect="1"/>
          </p:cNvPicPr>
          <p:nvPr/>
        </p:nvPicPr>
        <p:blipFill>
          <a:blip r:embed="rId2"/>
          <a:stretch>
            <a:fillRect/>
          </a:stretch>
        </p:blipFill>
        <p:spPr>
          <a:xfrm>
            <a:off x="4114800" y="4173538"/>
            <a:ext cx="4730750" cy="2303462"/>
          </a:xfrm>
          <a:prstGeom prst="rect">
            <a:avLst/>
          </a:prstGeom>
          <a:noFill/>
          <a:ln w="9525">
            <a:noFill/>
          </a:ln>
        </p:spPr>
      </p:pic>
      <p:sp>
        <p:nvSpPr>
          <p:cNvPr id="23556" name="Rectangle 3"/>
          <p:cNvSpPr>
            <a:spLocks noGrp="1"/>
          </p:cNvSpPr>
          <p:nvPr>
            <p:ph idx="1"/>
          </p:nvPr>
        </p:nvSpPr>
        <p:spPr>
          <a:xfrm>
            <a:off x="5181600" y="1296988"/>
            <a:ext cx="3733800" cy="2876550"/>
          </a:xfrm>
          <a:ln>
            <a:solidFill>
              <a:srgbClr val="0070C0"/>
            </a:solidFill>
            <a:prstDash val="dash"/>
            <a:miter/>
          </a:ln>
        </p:spPr>
        <p:txBody>
          <a:bodyPr vert="horz" wrap="square" lIns="91440" tIns="45720" rIns="91440" bIns="45720" anchor="t"/>
          <a:p>
            <a:pPr marL="0" marR="0" indent="-342900" algn="just" defTabSz="914400" rtl="0" eaLnBrk="0" fontAlgn="base" latinLnBrk="0" hangingPunct="0">
              <a:lnSpc>
                <a:spcPct val="110000"/>
              </a:lnSpc>
              <a:spcBef>
                <a:spcPts val="0"/>
              </a:spcBef>
              <a:spcAft>
                <a:spcPct val="0"/>
              </a:spcAft>
              <a:buClr>
                <a:srgbClr val="FF3300"/>
              </a:buClr>
              <a:buSzTx/>
              <a:buFontTx/>
              <a:buNone/>
            </a:pPr>
            <a:r>
              <a:rPr kumimoji="0" lang="zh-CN" altLang="en-US" sz="2800" b="1" i="0" u="none" strike="noStrike" kern="0" cap="none" spc="0" normalizeH="0" baseline="0" noProof="1" dirty="0">
                <a:solidFill>
                  <a:schemeClr val="tx1"/>
                </a:solidFill>
                <a:latin typeface="+mn-lt"/>
                <a:ea typeface="+mn-ea"/>
                <a:cs typeface="+mn-cs"/>
              </a:rPr>
              <a:t>从谷歌流感趋势看大数据的应用价值。“谷歌流感趋势”，通过跟踪搜索词相关数据来判断全美地区的流感情况。</a:t>
            </a:r>
            <a:endParaRPr kumimoji="0" lang="zh-CN" altLang="en-US" sz="2800" b="1" i="0" u="none" strike="noStrike" kern="0" cap="none" spc="0" normalizeH="0" baseline="0" noProof="1" dirty="0">
              <a:solidFill>
                <a:schemeClr val="tx1"/>
              </a:solidFill>
              <a:latin typeface="+mn-lt"/>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Rectangle 2"/>
          <p:cNvSpPr>
            <a:spLocks noGrp="1"/>
          </p:cNvSpPr>
          <p:nvPr>
            <p:ph type="title"/>
          </p:nvPr>
        </p:nvSpPr>
        <p:spPr/>
        <p:txBody>
          <a:bodyPr vert="horz" wrap="square" lIns="91440" tIns="45720" rIns="91440" bIns="45720" anchor="ctr" anchorCtr="0"/>
          <a:p>
            <a:r>
              <a:rPr lang="zh-CN" altLang="en-US" dirty="0"/>
              <a:t>1.5 大数据关键技术</a:t>
            </a:r>
            <a:endParaRPr lang="zh-CN" altLang="en-US" dirty="0"/>
          </a:p>
        </p:txBody>
      </p:sp>
      <p:sp>
        <p:nvSpPr>
          <p:cNvPr id="29698" name="Rectangle 5"/>
          <p:cNvSpPr/>
          <p:nvPr/>
        </p:nvSpPr>
        <p:spPr>
          <a:xfrm>
            <a:off x="1814513" y="1246188"/>
            <a:ext cx="6122987" cy="830262"/>
          </a:xfrm>
          <a:prstGeom prst="rect">
            <a:avLst/>
          </a:prstGeom>
          <a:noFill/>
          <a:ln w="9525">
            <a:noFill/>
          </a:ln>
        </p:spPr>
        <p:txBody>
          <a:bodyPr wrap="square" anchor="ctr" anchorCtr="0">
            <a:spAutoFit/>
          </a:bodyPr>
          <a:p>
            <a:pPr algn="ctr" eaLnBrk="0" hangingPunct="0"/>
            <a:r>
              <a:rPr lang="zh-CN" altLang="en-US" sz="2400" b="1" dirty="0">
                <a:latin typeface="Times New Roman" panose="02020603050405020304" pitchFamily="18" charset="0"/>
                <a:ea typeface="宋体" panose="02010600030101010101" pitchFamily="2" charset="-122"/>
              </a:rPr>
              <a:t>表</a:t>
            </a:r>
            <a:r>
              <a:rPr lang="en-US" altLang="zh-CN" sz="2400" b="1" dirty="0">
                <a:latin typeface="Times New Roman" panose="02020603050405020304" pitchFamily="18" charset="0"/>
                <a:ea typeface="宋体" panose="02010600030101010101" pitchFamily="2" charset="-122"/>
              </a:rPr>
              <a:t>1-5 </a:t>
            </a:r>
            <a:r>
              <a:rPr lang="zh-CN" altLang="en-US" sz="2400" b="1" dirty="0">
                <a:latin typeface="Times New Roman" panose="02020603050405020304" pitchFamily="18" charset="0"/>
                <a:ea typeface="宋体" panose="02010600030101010101" pitchFamily="2" charset="-122"/>
              </a:rPr>
              <a:t>大数据技术的不同层面及其功能</a:t>
            </a:r>
            <a:endParaRPr lang="zh-CN" altLang="en-US" sz="2400" b="1" dirty="0">
              <a:latin typeface="Arial" panose="020B0604020202020204" pitchFamily="34" charset="0"/>
              <a:ea typeface="宋体" panose="02010600030101010101" pitchFamily="2" charset="-122"/>
            </a:endParaRPr>
          </a:p>
          <a:p>
            <a:pPr algn="ctr" eaLnBrk="0" hangingPunct="0">
              <a:buFontTx/>
            </a:pPr>
            <a:endParaRPr lang="zh-CN" altLang="en-US" sz="2400" b="1" dirty="0">
              <a:latin typeface="Arial" panose="020B0604020202020204" pitchFamily="34" charset="0"/>
              <a:ea typeface="宋体" panose="02010600030101010101" pitchFamily="2" charset="-122"/>
            </a:endParaRPr>
          </a:p>
        </p:txBody>
      </p:sp>
      <p:graphicFrame>
        <p:nvGraphicFramePr>
          <p:cNvPr id="17479" name="Group 71"/>
          <p:cNvGraphicFramePr>
            <a:graphicFrameLocks noGrp="1"/>
          </p:cNvGraphicFramePr>
          <p:nvPr>
            <p:custDataLst>
              <p:tags r:id="rId1"/>
            </p:custDataLst>
          </p:nvPr>
        </p:nvGraphicFramePr>
        <p:xfrm>
          <a:off x="533400" y="1752600"/>
          <a:ext cx="8305800" cy="4664075"/>
        </p:xfrm>
        <a:graphic>
          <a:graphicData uri="http://schemas.openxmlformats.org/drawingml/2006/table">
            <a:tbl>
              <a:tblPr/>
              <a:tblGrid>
                <a:gridCol w="1905000"/>
                <a:gridCol w="6400800"/>
              </a:tblGrid>
              <a:tr h="244475">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技术层面</a:t>
                      </a:r>
                      <a:endPar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功能</a:t>
                      </a:r>
                      <a:endPar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p>
                      <a:pPr marL="0" marR="0" lvl="0" indent="0" algn="just"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数据采集与预处理</a:t>
                      </a:r>
                      <a:endPar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利用</a:t>
                      </a:r>
                      <a:r>
                        <a:rPr kumimoji="0"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ETL</a:t>
                      </a: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Extract/Transform/Load</a:t>
                      </a: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工具将分布在异构数据源中的数据，如关系数据、平面数据文件等，抽取到临时中间层后进行清洗、转换、集成，最后加载到数据仓库或数据集市中，成为联机分析处理、数据挖掘的基础；或者也可以把实时采集的数据作为流计算系统的输入，进行实时处理分析。</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0" marR="0" lvl="0" indent="0" algn="just"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数据存储和管理</a:t>
                      </a:r>
                      <a:endPar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利用分布式文件系统、数据仓库、关系数据库、</a:t>
                      </a:r>
                      <a:r>
                        <a:rPr kumimoji="0"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NoSQL</a:t>
                      </a: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数据库、云数据库等，实现对结构化、半结构化和非结构化海量数据的存储和管理。</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p>
                      <a:pPr marL="0" marR="0" lvl="0" indent="0" algn="just"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数据处理与分析</a:t>
                      </a:r>
                      <a:endPar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利用分布式并行编程模型和计算框架，结合机器学习和数据挖掘算法，实现对海量数据的处理和分析；对分析结果进行可视化呈现，帮助人们更好地理解数据、分析数据。</a:t>
                      </a: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0" marR="0" lvl="0" indent="0" algn="dist"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数据</a:t>
                      </a:r>
                      <a:r>
                        <a:rPr lang="zh-CN" altLang="en-US" sz="2400" b="1" smtClean="0">
                          <a:ln>
                            <a:noFill/>
                          </a:ln>
                          <a:effectLst/>
                          <a:latin typeface="黑体" panose="02010609060101010101" pitchFamily="49" charset="-122"/>
                          <a:ea typeface="黑体" panose="02010609060101010101" pitchFamily="49" charset="-122"/>
                          <a:cs typeface="Times New Roman" panose="02020603050405020304" pitchFamily="18" charset="0"/>
                          <a:sym typeface="+mn-ea"/>
                        </a:rPr>
                        <a:t>安全和</a:t>
                      </a:r>
                      <a:endPar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隐私保护</a:t>
                      </a:r>
                      <a:endPar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在从大数据中挖掘潜在的巨大商业价值和学术价值的同时，构建数据安全体系和隐私数据保护体系，有效保护</a:t>
                      </a:r>
                      <a:r>
                        <a:rPr lang="zh-CN" altLang="en-US" sz="1800" b="1" smtClean="0">
                          <a:ln>
                            <a:noFill/>
                          </a:ln>
                          <a:effectLst/>
                          <a:latin typeface="Times New Roman" panose="02020603050405020304" pitchFamily="18" charset="0"/>
                          <a:ea typeface="宋体" panose="02010600030101010101" pitchFamily="2" charset="-122"/>
                          <a:cs typeface="Times New Roman" panose="02020603050405020304" pitchFamily="18" charset="0"/>
                          <a:sym typeface="+mn-ea"/>
                        </a:rPr>
                        <a:t>数据安全和</a:t>
                      </a: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个人隐私。</a:t>
                      </a: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1"/>
          <p:cNvSpPr>
            <a:spLocks noGrp="1"/>
          </p:cNvSpPr>
          <p:nvPr>
            <p:ph type="title"/>
          </p:nvPr>
        </p:nvSpPr>
        <p:spPr/>
        <p:txBody>
          <a:bodyPr vert="horz" wrap="square" lIns="91440" tIns="45720" rIns="91440" bIns="45720" anchor="ctr" anchorCtr="0"/>
          <a:p>
            <a:r>
              <a:rPr lang="zh-CN" altLang="en-US" dirty="0"/>
              <a:t>1.5 大数据关键技术</a:t>
            </a:r>
            <a:endParaRPr lang="zh-CN" altLang="en-US" dirty="0"/>
          </a:p>
        </p:txBody>
      </p:sp>
      <p:sp>
        <p:nvSpPr>
          <p:cNvPr id="3" name="矩形 2"/>
          <p:cNvSpPr/>
          <p:nvPr/>
        </p:nvSpPr>
        <p:spPr>
          <a:xfrm>
            <a:off x="4800600" y="3276600"/>
            <a:ext cx="3352800" cy="1905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1219200" y="3200400"/>
            <a:ext cx="22098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直接连接符 4"/>
          <p:cNvCxnSpPr/>
          <p:nvPr/>
        </p:nvCxnSpPr>
        <p:spPr>
          <a:xfrm>
            <a:off x="1981200" y="2438400"/>
            <a:ext cx="4724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0725" name="TextBox 8"/>
          <p:cNvSpPr txBox="1"/>
          <p:nvPr/>
        </p:nvSpPr>
        <p:spPr>
          <a:xfrm>
            <a:off x="1449388" y="4762500"/>
            <a:ext cx="1706562" cy="460375"/>
          </a:xfrm>
          <a:prstGeom prst="rect">
            <a:avLst/>
          </a:prstGeom>
          <a:noFill/>
          <a:ln w="9525">
            <a:noFill/>
          </a:ln>
        </p:spPr>
        <p:txBody>
          <a:bodyPr wrap="none" anchor="t" anchorCtr="0">
            <a:spAutoFit/>
          </a:bodyPr>
          <a:p>
            <a:pPr algn="ctr"/>
            <a:r>
              <a:rPr lang="zh-CN" altLang="en-US" sz="2400" b="1" dirty="0">
                <a:solidFill>
                  <a:srgbClr val="FF0000"/>
                </a:solidFill>
                <a:latin typeface="微软雅黑" panose="020B0503020204020204" charset="-122"/>
                <a:ea typeface="微软雅黑" panose="020B0503020204020204" charset="-122"/>
              </a:rPr>
              <a:t>分布式存储</a:t>
            </a:r>
            <a:endParaRPr lang="zh-CN" altLang="en-US" sz="2400" b="1" dirty="0">
              <a:solidFill>
                <a:srgbClr val="FF0000"/>
              </a:solidFill>
              <a:latin typeface="微软雅黑" panose="020B0503020204020204" charset="-122"/>
              <a:ea typeface="微软雅黑" panose="020B0503020204020204" charset="-122"/>
            </a:endParaRPr>
          </a:p>
        </p:txBody>
      </p:sp>
      <p:pic>
        <p:nvPicPr>
          <p:cNvPr id="30726" name="Picture 20" descr="http://img.watchstor.com/uploadimg/20090702/1744123.jpg"/>
          <p:cNvPicPr>
            <a:picLocks noChangeAspect="1"/>
          </p:cNvPicPr>
          <p:nvPr/>
        </p:nvPicPr>
        <p:blipFill>
          <a:blip r:embed="rId1"/>
          <a:srcRect l="14400" t="8000" r="23199" b="14000"/>
          <a:stretch>
            <a:fillRect/>
          </a:stretch>
        </p:blipFill>
        <p:spPr>
          <a:xfrm>
            <a:off x="1447800" y="3009900"/>
            <a:ext cx="1676400" cy="1676400"/>
          </a:xfrm>
          <a:prstGeom prst="rect">
            <a:avLst/>
          </a:prstGeom>
          <a:noFill/>
          <a:ln w="9525">
            <a:noFill/>
          </a:ln>
        </p:spPr>
      </p:pic>
      <p:pic>
        <p:nvPicPr>
          <p:cNvPr id="30727" name="Picture 22" descr="http://static.open-open.com/lib/uploadImg/20120608/20120608155525_285.png"/>
          <p:cNvPicPr>
            <a:picLocks noChangeAspect="1"/>
          </p:cNvPicPr>
          <p:nvPr/>
        </p:nvPicPr>
        <p:blipFill>
          <a:blip r:embed="rId2"/>
          <a:stretch>
            <a:fillRect/>
          </a:stretch>
        </p:blipFill>
        <p:spPr>
          <a:xfrm>
            <a:off x="4953000" y="2857500"/>
            <a:ext cx="3048000" cy="1866900"/>
          </a:xfrm>
          <a:prstGeom prst="rect">
            <a:avLst/>
          </a:prstGeom>
          <a:noFill/>
          <a:ln w="9525">
            <a:noFill/>
          </a:ln>
        </p:spPr>
      </p:pic>
      <p:sp>
        <p:nvSpPr>
          <p:cNvPr id="30728" name="TextBox 14"/>
          <p:cNvSpPr txBox="1"/>
          <p:nvPr/>
        </p:nvSpPr>
        <p:spPr>
          <a:xfrm>
            <a:off x="5683250" y="4724400"/>
            <a:ext cx="1706563" cy="460375"/>
          </a:xfrm>
          <a:prstGeom prst="rect">
            <a:avLst/>
          </a:prstGeom>
          <a:noFill/>
          <a:ln w="9525">
            <a:noFill/>
          </a:ln>
        </p:spPr>
        <p:txBody>
          <a:bodyPr wrap="none" anchor="t" anchorCtr="0">
            <a:spAutoFit/>
          </a:bodyPr>
          <a:p>
            <a:pPr algn="ctr"/>
            <a:r>
              <a:rPr lang="zh-CN" altLang="en-US" sz="2400" b="1" dirty="0">
                <a:solidFill>
                  <a:srgbClr val="FF0000"/>
                </a:solidFill>
                <a:latin typeface="微软雅黑" panose="020B0503020204020204" charset="-122"/>
                <a:ea typeface="微软雅黑" panose="020B0503020204020204" charset="-122"/>
              </a:rPr>
              <a:t>分布式处理</a:t>
            </a:r>
            <a:endParaRPr lang="zh-CN" altLang="en-US" sz="2400" b="1" dirty="0">
              <a:solidFill>
                <a:srgbClr val="FF0000"/>
              </a:solidFill>
              <a:latin typeface="微软雅黑" panose="020B0503020204020204" charset="-122"/>
              <a:ea typeface="微软雅黑" panose="020B0503020204020204" charset="-122"/>
            </a:endParaRPr>
          </a:p>
        </p:txBody>
      </p:sp>
      <p:sp>
        <p:nvSpPr>
          <p:cNvPr id="30729" name="TextBox 15"/>
          <p:cNvSpPr txBox="1"/>
          <p:nvPr/>
        </p:nvSpPr>
        <p:spPr>
          <a:xfrm>
            <a:off x="1143000" y="5334000"/>
            <a:ext cx="5127625" cy="1322388"/>
          </a:xfrm>
          <a:prstGeom prst="rect">
            <a:avLst/>
          </a:prstGeom>
          <a:noFill/>
          <a:ln w="9525">
            <a:noFill/>
          </a:ln>
        </p:spPr>
        <p:txBody>
          <a:bodyPr wrap="none" anchor="t" anchorCtr="0">
            <a:spAutoFit/>
          </a:bodyPr>
          <a:p>
            <a:r>
              <a:rPr lang="en-US" altLang="zh-CN" sz="2000" b="1" dirty="0">
                <a:latin typeface="Arial" panose="020B0604020202020204" pitchFamily="34" charset="0"/>
                <a:ea typeface="宋体" panose="02010600030101010101" pitchFamily="2" charset="-122"/>
              </a:rPr>
              <a:t>GFS\HDFS</a:t>
            </a:r>
            <a:endParaRPr lang="en-US" altLang="zh-CN" sz="2000" b="1" dirty="0">
              <a:latin typeface="Arial" panose="020B0604020202020204" pitchFamily="34" charset="0"/>
              <a:ea typeface="宋体" panose="02010600030101010101" pitchFamily="2" charset="-122"/>
            </a:endParaRPr>
          </a:p>
          <a:p>
            <a:r>
              <a:rPr lang="en-US" altLang="zh-CN" sz="2000" b="1" dirty="0">
                <a:latin typeface="Arial" panose="020B0604020202020204" pitchFamily="34" charset="0"/>
                <a:ea typeface="宋体" panose="02010600030101010101" pitchFamily="2" charset="-122"/>
              </a:rPr>
              <a:t>BigTable\HBase</a:t>
            </a:r>
            <a:endParaRPr lang="en-US" altLang="zh-CN" sz="2000" b="1" dirty="0">
              <a:latin typeface="Arial" panose="020B0604020202020204" pitchFamily="34" charset="0"/>
              <a:ea typeface="宋体" panose="02010600030101010101" pitchFamily="2" charset="-122"/>
            </a:endParaRPr>
          </a:p>
          <a:p>
            <a:r>
              <a:rPr lang="en-US" altLang="zh-CN" sz="2000" b="1" dirty="0">
                <a:latin typeface="Arial" panose="020B0604020202020204" pitchFamily="34" charset="0"/>
                <a:ea typeface="宋体" panose="02010600030101010101" pitchFamily="2" charset="-122"/>
              </a:rPr>
              <a:t>NoSQL</a:t>
            </a:r>
            <a:r>
              <a:rPr lang="zh-CN" altLang="en-US" sz="2000" b="1" dirty="0">
                <a:latin typeface="Arial" panose="020B0604020202020204" pitchFamily="34" charset="0"/>
                <a:ea typeface="宋体" panose="02010600030101010101" pitchFamily="2" charset="-122"/>
              </a:rPr>
              <a:t>（键值、列族、图形、文档数据库）</a:t>
            </a:r>
            <a:endParaRPr lang="en-US" altLang="zh-CN" sz="2000" b="1" dirty="0">
              <a:latin typeface="Arial" panose="020B0604020202020204" pitchFamily="34" charset="0"/>
              <a:ea typeface="宋体" panose="02010600030101010101" pitchFamily="2" charset="-122"/>
            </a:endParaRPr>
          </a:p>
          <a:p>
            <a:r>
              <a:rPr lang="en-US" altLang="zh-CN" sz="2000" b="1" dirty="0">
                <a:latin typeface="Arial" panose="020B0604020202020204" pitchFamily="34" charset="0"/>
                <a:ea typeface="宋体" panose="02010600030101010101" pitchFamily="2" charset="-122"/>
              </a:rPr>
              <a:t>NewSQL</a:t>
            </a:r>
            <a:r>
              <a:rPr lang="zh-CN" altLang="en-US" sz="2000" b="1" dirty="0">
                <a:latin typeface="Arial" panose="020B0604020202020204" pitchFamily="34" charset="0"/>
                <a:ea typeface="宋体" panose="02010600030101010101" pitchFamily="2" charset="-122"/>
              </a:rPr>
              <a:t>（如：</a:t>
            </a:r>
            <a:r>
              <a:rPr lang="en-US" altLang="zh-CN" sz="2000" b="1" dirty="0">
                <a:latin typeface="Arial" panose="020B0604020202020204" pitchFamily="34" charset="0"/>
                <a:ea typeface="宋体" panose="02010600030101010101" pitchFamily="2" charset="-122"/>
              </a:rPr>
              <a:t>SQL Azure</a:t>
            </a:r>
            <a:r>
              <a:rPr lang="zh-CN" altLang="en-US" sz="2000" b="1" dirty="0">
                <a:latin typeface="Arial" panose="020B0604020202020204" pitchFamily="34" charset="0"/>
                <a:ea typeface="宋体" panose="02010600030101010101" pitchFamily="2" charset="-122"/>
              </a:rPr>
              <a:t>）</a:t>
            </a:r>
            <a:endParaRPr lang="en-US" altLang="zh-CN" sz="2000" b="1" dirty="0">
              <a:latin typeface="Arial" panose="020B0604020202020204" pitchFamily="34" charset="0"/>
              <a:ea typeface="宋体" panose="02010600030101010101" pitchFamily="2" charset="-122"/>
            </a:endParaRPr>
          </a:p>
        </p:txBody>
      </p:sp>
      <p:sp>
        <p:nvSpPr>
          <p:cNvPr id="30730" name="TextBox 16"/>
          <p:cNvSpPr txBox="1"/>
          <p:nvPr/>
        </p:nvSpPr>
        <p:spPr>
          <a:xfrm>
            <a:off x="5791200" y="5257800"/>
            <a:ext cx="1466850" cy="368300"/>
          </a:xfrm>
          <a:prstGeom prst="rect">
            <a:avLst/>
          </a:prstGeom>
          <a:noFill/>
          <a:ln w="9525">
            <a:noFill/>
          </a:ln>
        </p:spPr>
        <p:txBody>
          <a:bodyPr wrap="none" anchor="t" anchorCtr="0">
            <a:spAutoFit/>
          </a:bodyPr>
          <a:p>
            <a:pPr algn="ctr"/>
            <a:r>
              <a:rPr lang="en-US" altLang="zh-CN" b="1" dirty="0">
                <a:latin typeface="Arial" panose="020B0604020202020204" pitchFamily="34" charset="0"/>
                <a:ea typeface="宋体" panose="02010600030101010101" pitchFamily="2" charset="-122"/>
              </a:rPr>
              <a:t>MapReduce</a:t>
            </a:r>
            <a:endParaRPr lang="en-US" altLang="zh-CN" b="1" dirty="0">
              <a:latin typeface="Arial" panose="020B0604020202020204" pitchFamily="34" charset="0"/>
              <a:ea typeface="宋体" panose="02010600030101010101" pitchFamily="2" charset="-122"/>
            </a:endParaRPr>
          </a:p>
        </p:txBody>
      </p:sp>
      <p:pic>
        <p:nvPicPr>
          <p:cNvPr id="30731" name="Picture 24" descr="http://pic15.nipic.com/20110726/4923862_234318144138_2.jpg"/>
          <p:cNvPicPr>
            <a:picLocks noChangeAspect="1"/>
          </p:cNvPicPr>
          <p:nvPr/>
        </p:nvPicPr>
        <p:blipFill>
          <a:blip r:embed="rId3"/>
          <a:srcRect l="14844" t="7292" r="16406" b="10417"/>
          <a:stretch>
            <a:fillRect/>
          </a:stretch>
        </p:blipFill>
        <p:spPr>
          <a:xfrm>
            <a:off x="3200400" y="1219200"/>
            <a:ext cx="2133600" cy="1916113"/>
          </a:xfrm>
          <a:prstGeom prst="rect">
            <a:avLst/>
          </a:prstGeom>
          <a:noFill/>
          <a:ln w="9525">
            <a:noFill/>
          </a:ln>
        </p:spPr>
      </p:pic>
      <p:sp>
        <p:nvSpPr>
          <p:cNvPr id="30732" name="TextBox 19"/>
          <p:cNvSpPr txBox="1"/>
          <p:nvPr/>
        </p:nvSpPr>
        <p:spPr>
          <a:xfrm>
            <a:off x="3852863" y="1981200"/>
            <a:ext cx="944562" cy="398463"/>
          </a:xfrm>
          <a:prstGeom prst="rect">
            <a:avLst/>
          </a:prstGeom>
          <a:noFill/>
          <a:ln w="9525">
            <a:noFill/>
          </a:ln>
        </p:spPr>
        <p:txBody>
          <a:bodyPr wrap="none" anchor="t" anchorCtr="0">
            <a:spAutoFit/>
          </a:bodyPr>
          <a:p>
            <a:pPr algn="ctr"/>
            <a:r>
              <a:rPr lang="zh-CN" altLang="en-US" sz="2000" b="1" dirty="0">
                <a:latin typeface="微软雅黑" panose="020B0503020204020204" charset="-122"/>
                <a:ea typeface="微软雅黑" panose="020B0503020204020204" charset="-122"/>
              </a:rPr>
              <a:t>大数据</a:t>
            </a:r>
            <a:endParaRPr lang="zh-CN" altLang="en-US" sz="2000" b="1" dirty="0">
              <a:latin typeface="微软雅黑" panose="020B0503020204020204" charset="-122"/>
              <a:ea typeface="微软雅黑" panose="020B0503020204020204" charset="-122"/>
            </a:endParaRPr>
          </a:p>
        </p:txBody>
      </p:sp>
      <p:sp>
        <p:nvSpPr>
          <p:cNvPr id="14" name="下箭头 13"/>
          <p:cNvSpPr/>
          <p:nvPr/>
        </p:nvSpPr>
        <p:spPr>
          <a:xfrm>
            <a:off x="1600200" y="2438400"/>
            <a:ext cx="15240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下箭头 14"/>
          <p:cNvSpPr/>
          <p:nvPr/>
        </p:nvSpPr>
        <p:spPr>
          <a:xfrm>
            <a:off x="5562600" y="2438400"/>
            <a:ext cx="15240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735" name="TextBox 15"/>
          <p:cNvSpPr txBox="1"/>
          <p:nvPr/>
        </p:nvSpPr>
        <p:spPr>
          <a:xfrm>
            <a:off x="383540" y="1219200"/>
            <a:ext cx="8039100" cy="521970"/>
          </a:xfrm>
          <a:prstGeom prst="rect">
            <a:avLst/>
          </a:prstGeom>
          <a:noFill/>
          <a:ln w="9525">
            <a:noFill/>
          </a:ln>
        </p:spPr>
        <p:txBody>
          <a:bodyPr wrap="square" anchor="t" anchorCtr="0">
            <a:spAutoFit/>
          </a:bodyPr>
          <a:p>
            <a:pPr marL="457200" indent="-457200">
              <a:buFont typeface="Wingdings" panose="05000000000000000000" charset="0"/>
              <a:buChar char="n"/>
            </a:pPr>
            <a:r>
              <a:rPr lang="zh-CN" altLang="en-US" sz="2800" b="1" dirty="0">
                <a:solidFill>
                  <a:srgbClr val="FF0000"/>
                </a:solidFill>
                <a:latin typeface="微软雅黑" panose="020B0503020204020204" charset="-122"/>
                <a:ea typeface="微软雅黑" panose="020B0503020204020204" charset="-122"/>
              </a:rPr>
              <a:t>两大核心技术</a:t>
            </a:r>
            <a:endParaRPr lang="zh-CN" altLang="en-US" sz="2800" b="1" dirty="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Rectangle 2"/>
          <p:cNvSpPr>
            <a:spLocks noGrp="1"/>
          </p:cNvSpPr>
          <p:nvPr>
            <p:ph type="title"/>
          </p:nvPr>
        </p:nvSpPr>
        <p:spPr/>
        <p:txBody>
          <a:bodyPr vert="horz" wrap="square" lIns="91440" tIns="45720" rIns="91440" bIns="45720" anchor="ctr" anchorCtr="0"/>
          <a:p>
            <a:r>
              <a:rPr lang="zh-CN" altLang="en-US" dirty="0"/>
              <a:t>1.6 大数据计算模式</a:t>
            </a:r>
            <a:endParaRPr lang="zh-CN" altLang="en-US" dirty="0"/>
          </a:p>
        </p:txBody>
      </p:sp>
      <p:graphicFrame>
        <p:nvGraphicFramePr>
          <p:cNvPr id="18436" name="Group 4"/>
          <p:cNvGraphicFramePr>
            <a:graphicFrameLocks noGrp="1"/>
          </p:cNvGraphicFramePr>
          <p:nvPr>
            <p:custDataLst>
              <p:tags r:id="rId1"/>
            </p:custDataLst>
          </p:nvPr>
        </p:nvGraphicFramePr>
        <p:xfrm>
          <a:off x="301625" y="1663700"/>
          <a:ext cx="8561705" cy="4837113"/>
        </p:xfrm>
        <a:graphic>
          <a:graphicData uri="http://schemas.openxmlformats.org/drawingml/2006/table">
            <a:tbl>
              <a:tblPr/>
              <a:tblGrid>
                <a:gridCol w="2341880"/>
                <a:gridCol w="2653030"/>
                <a:gridCol w="3566795"/>
              </a:tblGrid>
              <a:tr h="447675">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FFFFFF"/>
                          </a:solidFill>
                          <a:effectLst/>
                          <a:latin typeface="微软雅黑" panose="020B0503020204020204" charset="-122"/>
                          <a:ea typeface="微软雅黑" panose="020B0503020204020204" charset="-122"/>
                        </a:rPr>
                        <a:t>大数据计算模式</a:t>
                      </a:r>
                      <a:endParaRPr kumimoji="0" lang="zh-CN" altLang="en-US" sz="2000" b="1" i="0" u="none" strike="noStrike" cap="none" normalizeH="0" baseline="0" smtClean="0">
                        <a:ln>
                          <a:noFill/>
                        </a:ln>
                        <a:solidFill>
                          <a:srgbClr val="FFFFFF"/>
                        </a:solidFill>
                        <a:effectLst/>
                        <a:latin typeface="微软雅黑" panose="020B0503020204020204" charset="-122"/>
                        <a:ea typeface="微软雅黑" panose="020B050302020402020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FFFFFF"/>
                          </a:solidFill>
                          <a:effectLst/>
                          <a:latin typeface="黑体" panose="02010609060101010101" pitchFamily="49" charset="-122"/>
                          <a:ea typeface="黑体" panose="02010609060101010101" pitchFamily="49" charset="-122"/>
                        </a:rPr>
                        <a:t>解决问题</a:t>
                      </a:r>
                      <a:endParaRPr kumimoji="0" lang="zh-CN" altLang="en-US" sz="2000" b="1" i="0" u="none" strike="noStrike" cap="none" normalizeH="0" baseline="0" smtClean="0">
                        <a:ln>
                          <a:noFill/>
                        </a:ln>
                        <a:solidFill>
                          <a:srgbClr val="FFFFFF"/>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FFFFFF"/>
                          </a:solidFill>
                          <a:effectLst/>
                          <a:latin typeface="黑体" panose="02010609060101010101" pitchFamily="49" charset="-122"/>
                          <a:ea typeface="黑体" panose="02010609060101010101" pitchFamily="49" charset="-122"/>
                        </a:rPr>
                        <a:t>代表产品</a:t>
                      </a:r>
                      <a:endParaRPr kumimoji="0" lang="zh-CN" altLang="en-US" sz="2000" b="1" i="0" u="none" strike="noStrike" cap="none" normalizeH="0" baseline="0" smtClean="0">
                        <a:ln>
                          <a:noFill/>
                        </a:ln>
                        <a:solidFill>
                          <a:srgbClr val="FFFFFF"/>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751205">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rgbClr val="000000"/>
                          </a:solidFill>
                          <a:effectLst/>
                          <a:latin typeface="黑体" panose="02010609060101010101" pitchFamily="49" charset="-122"/>
                          <a:ea typeface="黑体" panose="02010609060101010101" pitchFamily="49" charset="-122"/>
                        </a:rPr>
                        <a:t>批处理计算</a:t>
                      </a:r>
                      <a:endParaRPr kumimoji="0" lang="zh-CN" altLang="en-US" sz="2400" b="1" i="0" u="none" strike="noStrike" cap="none" normalizeH="0" baseline="0" smtClean="0">
                        <a:ln>
                          <a:noFill/>
                        </a:ln>
                        <a:solidFill>
                          <a:srgbClr val="000000"/>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针对大规模数据的批量处理</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MapReduce、Spark等</a:t>
                      </a:r>
                      <a:endPar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1395730">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rgbClr val="000000"/>
                          </a:solidFill>
                          <a:effectLst/>
                          <a:latin typeface="黑体" panose="02010609060101010101" pitchFamily="49" charset="-122"/>
                          <a:ea typeface="黑体" panose="02010609060101010101" pitchFamily="49" charset="-122"/>
                        </a:rPr>
                        <a:t>流计算</a:t>
                      </a:r>
                      <a:endParaRPr kumimoji="0" lang="zh-CN" altLang="en-US" sz="2400" b="1" i="0" u="none" strike="noStrike" cap="none" normalizeH="0" baseline="0" smtClean="0">
                        <a:ln>
                          <a:noFill/>
                        </a:ln>
                        <a:solidFill>
                          <a:srgbClr val="000000"/>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针对流数据的实时计算</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342900" marR="0" lvl="0" indent="-342900" algn="just" defTabSz="914400" rtl="0" eaLnBrk="0" fontAlgn="base" latinLnBrk="0" hangingPunct="0">
                        <a:lnSpc>
                          <a:spcPct val="100000"/>
                        </a:lnSpc>
                        <a:spcBef>
                          <a:spcPct val="20000"/>
                        </a:spcBef>
                        <a:spcAft>
                          <a:spcPct val="0"/>
                        </a:spcAft>
                        <a:buClrTx/>
                        <a:buSzTx/>
                        <a:buFont typeface="Arial" panose="020B0604020202020204" pitchFamily="34" charset="0"/>
                        <a:buChar char="•"/>
                      </a:pPr>
                      <a:r>
                        <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商业级：</a:t>
                      </a:r>
                      <a:r>
                        <a:rPr kumimoji="0" lang="en-US" altLang="zh-CN"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IBM StreamBase</a:t>
                      </a:r>
                      <a:endParaRPr kumimoji="0" lang="en-US" altLang="zh-CN"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Tx/>
                        <a:buSzTx/>
                        <a:buFont typeface="Arial" panose="020B0604020202020204" pitchFamily="34" charset="0"/>
                        <a:buChar char="•"/>
                      </a:pPr>
                      <a:r>
                        <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开源的：Storm、S4</a:t>
                      </a:r>
                      <a:endPar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Tx/>
                        <a:buSzTx/>
                        <a:buFont typeface="Arial" panose="020B0604020202020204" pitchFamily="34" charset="0"/>
                        <a:buChar char="•"/>
                      </a:pPr>
                      <a:r>
                        <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公司级：百度DStream、淘宝的银河流数据处理平台</a:t>
                      </a:r>
                      <a:endPar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1075055">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rgbClr val="000000"/>
                          </a:solidFill>
                          <a:effectLst/>
                          <a:latin typeface="黑体" panose="02010609060101010101" pitchFamily="49" charset="-122"/>
                          <a:ea typeface="黑体" panose="02010609060101010101" pitchFamily="49" charset="-122"/>
                        </a:rPr>
                        <a:t>图计算</a:t>
                      </a:r>
                      <a:endParaRPr kumimoji="0" lang="zh-CN" altLang="en-US" sz="2400" b="1" i="0" u="none" strike="noStrike" cap="none" normalizeH="0" baseline="0" smtClean="0">
                        <a:ln>
                          <a:noFill/>
                        </a:ln>
                        <a:solidFill>
                          <a:srgbClr val="000000"/>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针对大规模图结构数据的处理</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342900" marR="0" lvl="0" indent="-342900" algn="just" defTabSz="914400" rtl="0" eaLnBrk="0" fontAlgn="base" latinLnBrk="0" hangingPunct="0">
                        <a:lnSpc>
                          <a:spcPct val="100000"/>
                        </a:lnSpc>
                        <a:spcBef>
                          <a:spcPct val="20000"/>
                        </a:spcBef>
                        <a:spcAft>
                          <a:spcPct val="0"/>
                        </a:spcAft>
                        <a:buClrTx/>
                        <a:buSzTx/>
                        <a:buFont typeface="Arial" panose="020B0604020202020204" pitchFamily="34" charset="0"/>
                        <a:buChar char="•"/>
                      </a:pPr>
                      <a:r>
                        <a:rPr kumimoji="0" lang="en-US" altLang="zh-CN"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google</a:t>
                      </a:r>
                      <a:r>
                        <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的Pregel：主要用于</a:t>
                      </a:r>
                      <a:r>
                        <a:rPr kumimoji="0" lang="en-US" altLang="zh-CN"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PageRank</a:t>
                      </a:r>
                      <a:r>
                        <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计算</a:t>
                      </a:r>
                      <a:endPar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Tx/>
                        <a:buSzTx/>
                        <a:buFont typeface="Arial" panose="020B0604020202020204" pitchFamily="34" charset="0"/>
                        <a:buChar char="•"/>
                      </a:pPr>
                      <a:r>
                        <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最短路径和图遍历：</a:t>
                      </a:r>
                      <a:r>
                        <a:rPr kumimoji="0" lang="en-US" altLang="zh-CN"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Spark</a:t>
                      </a:r>
                      <a:r>
                        <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生态中的GraphX</a:t>
                      </a:r>
                      <a:endPar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Tx/>
                        <a:buSzTx/>
                        <a:buFont typeface="Arial" panose="020B0604020202020204" pitchFamily="34" charset="0"/>
                        <a:buChar char="•"/>
                      </a:pPr>
                      <a:r>
                        <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图数据处理：</a:t>
                      </a:r>
                      <a:r>
                        <a:rPr kumimoji="0" lang="en-US" altLang="zh-CN"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PowerGraph</a:t>
                      </a:r>
                      <a:endParaRPr kumimoji="0" lang="en-US" altLang="zh-CN"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751840">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rgbClr val="000000"/>
                          </a:solidFill>
                          <a:effectLst/>
                          <a:latin typeface="黑体" panose="02010609060101010101" pitchFamily="49" charset="-122"/>
                          <a:ea typeface="黑体" panose="02010609060101010101" pitchFamily="49" charset="-122"/>
                        </a:rPr>
                        <a:t>查询分析计算</a:t>
                      </a:r>
                      <a:endParaRPr kumimoji="0" lang="zh-CN" altLang="en-US" sz="2400" b="1" i="0" u="none" strike="noStrike" cap="none" normalizeH="0" baseline="0" smtClean="0">
                        <a:ln>
                          <a:noFill/>
                        </a:ln>
                        <a:solidFill>
                          <a:srgbClr val="000000"/>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大规模数据的存储管理和查询分析</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Dremel、Hive、Cassandra、Impala等</a:t>
                      </a:r>
                      <a:endPar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bl>
          </a:graphicData>
        </a:graphic>
      </p:graphicFrame>
      <p:sp>
        <p:nvSpPr>
          <p:cNvPr id="31772" name="Text Box 58"/>
          <p:cNvSpPr txBox="1"/>
          <p:nvPr/>
        </p:nvSpPr>
        <p:spPr>
          <a:xfrm>
            <a:off x="1143000" y="1139825"/>
            <a:ext cx="6461125" cy="460375"/>
          </a:xfrm>
          <a:prstGeom prst="rect">
            <a:avLst/>
          </a:prstGeom>
          <a:noFill/>
          <a:ln w="9525">
            <a:noFill/>
          </a:ln>
        </p:spPr>
        <p:txBody>
          <a:bodyPr wrap="square" anchor="t" anchorCtr="0">
            <a:spAutoFit/>
          </a:bodyPr>
          <a:p>
            <a:pPr algn="ctr"/>
            <a:r>
              <a:rPr lang="zh-CN" altLang="en-US" sz="2400" b="1" dirty="0">
                <a:latin typeface="Arial" panose="020B0604020202020204" pitchFamily="34" charset="0"/>
                <a:ea typeface="宋体" panose="02010600030101010101" pitchFamily="2" charset="-122"/>
              </a:rPr>
              <a:t>表1-3 大数据计算模式及其代表产品</a:t>
            </a:r>
            <a:endParaRPr lang="zh-CN" altLang="en-US" sz="2400" b="1" dirty="0">
              <a:latin typeface="Arial" panose="020B0604020202020204" pitchFamily="34" charset="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Rectangle 2"/>
          <p:cNvSpPr>
            <a:spLocks noGrp="1"/>
          </p:cNvSpPr>
          <p:nvPr>
            <p:ph type="title"/>
          </p:nvPr>
        </p:nvSpPr>
        <p:spPr/>
        <p:txBody>
          <a:bodyPr vert="horz" wrap="square" lIns="91440" tIns="45720" rIns="91440" bIns="45720" anchor="ctr" anchorCtr="0"/>
          <a:p>
            <a:r>
              <a:rPr lang="zh-CN" altLang="en-US" dirty="0"/>
              <a:t>1.7 大数据产业</a:t>
            </a:r>
            <a:endParaRPr lang="zh-CN" altLang="en-US" dirty="0"/>
          </a:p>
        </p:txBody>
      </p:sp>
      <p:sp>
        <p:nvSpPr>
          <p:cNvPr id="32770" name="Rectangle 3"/>
          <p:cNvSpPr>
            <a:spLocks noGrp="1"/>
          </p:cNvSpPr>
          <p:nvPr>
            <p:ph type="body" idx="4294967295"/>
          </p:nvPr>
        </p:nvSpPr>
        <p:spPr>
          <a:xfrm>
            <a:off x="457200" y="1143000"/>
            <a:ext cx="8386763" cy="1035050"/>
          </a:xfrm>
        </p:spPr>
        <p:txBody>
          <a:bodyPr vert="horz" wrap="square" lIns="91440" tIns="45720" rIns="91440" bIns="45720" anchor="t" anchorCtr="0"/>
          <a:p>
            <a:pPr algn="just">
              <a:lnSpc>
                <a:spcPct val="110000"/>
              </a:lnSpc>
              <a:buFont typeface="Wingdings" panose="05000000000000000000" charset="0"/>
              <a:buChar char="l"/>
            </a:pPr>
            <a:r>
              <a:rPr lang="zh-CN" altLang="en-US" sz="2800" b="1" dirty="0">
                <a:solidFill>
                  <a:srgbClr val="FF0000"/>
                </a:solidFill>
                <a:latin typeface="微软雅黑" panose="020B0503020204020204" charset="-122"/>
                <a:ea typeface="微软雅黑" panose="020B0503020204020204" charset="-122"/>
              </a:rPr>
              <a:t>大数据产业</a:t>
            </a:r>
            <a:r>
              <a:rPr lang="zh-CN" altLang="en-US" sz="2800" b="1" dirty="0"/>
              <a:t>是指一切与支撑大数据组织管理和价值发现相关的企业经济活动的集合</a:t>
            </a:r>
            <a:endParaRPr lang="zh-CN" altLang="en-US" sz="2800" b="1" dirty="0"/>
          </a:p>
        </p:txBody>
      </p:sp>
      <p:graphicFrame>
        <p:nvGraphicFramePr>
          <p:cNvPr id="19551" name="Group 95"/>
          <p:cNvGraphicFramePr>
            <a:graphicFrameLocks noGrp="1"/>
          </p:cNvGraphicFramePr>
          <p:nvPr/>
        </p:nvGraphicFramePr>
        <p:xfrm>
          <a:off x="457200" y="2176463"/>
          <a:ext cx="8305800" cy="4354513"/>
        </p:xfrm>
        <a:graphic>
          <a:graphicData uri="http://schemas.openxmlformats.org/drawingml/2006/table">
            <a:tbl>
              <a:tblPr/>
              <a:tblGrid>
                <a:gridCol w="1555750"/>
                <a:gridCol w="6750050"/>
              </a:tblGrid>
              <a:tr h="244475">
                <a:tc>
                  <a:txBody>
                    <a:bodyPr/>
                    <a:lstStyle/>
                    <a:p>
                      <a:pPr marL="0" marR="0" lvl="0" indent="0" algn="ctr" defTabSz="914400" rtl="0" eaLnBrk="0" fontAlgn="base" latinLnBrk="0" hangingPunct="0">
                        <a:lnSpc>
                          <a:spcPct val="110000"/>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产业链环节</a:t>
                      </a: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10000"/>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包含内容</a:t>
                      </a: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p>
                      <a:pPr marL="0" marR="0" lvl="0" indent="0" algn="just" defTabSz="914400" rtl="0" eaLnBrk="0" fontAlgn="base" latinLnBrk="0" hangingPunct="0">
                        <a:lnSpc>
                          <a:spcPct val="110000"/>
                        </a:lnSpc>
                        <a:spcBef>
                          <a:spcPct val="0"/>
                        </a:spcBef>
                        <a:spcAft>
                          <a:spcPct val="0"/>
                        </a:spcAft>
                        <a:buClrTx/>
                        <a:buSzTx/>
                        <a:buFont typeface="Arial" panose="020B0604020202020204" pitchFamily="34" charset="0"/>
                        <a:buNone/>
                      </a:pPr>
                      <a:r>
                        <a:rPr kumimoji="0"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IT</a:t>
                      </a: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基础设施层</a:t>
                      </a: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10000"/>
                        </a:lnSpc>
                        <a:spcBef>
                          <a:spcPct val="0"/>
                        </a:spcBef>
                        <a:spcAft>
                          <a:spcPct val="0"/>
                        </a:spcAft>
                        <a:buClrTx/>
                        <a:buSzTx/>
                        <a:buFont typeface="Arial" panose="020B0604020202020204" pitchFamily="34" charset="0"/>
                        <a:buNone/>
                      </a:pP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包括提供硬件、软件、网络等基础设施以及提供咨询、规划和系统集成服务的企业，比如，提供数据中心解决方案的</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IBM</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、惠普和戴尔等，提供存储解决方案的</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EMC</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，提供虚拟化管理软件的微软、思杰、</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SUN</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Redhat</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等</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49275">
                <a:tc>
                  <a:txBody>
                    <a:bodyPr/>
                    <a:lstStyle/>
                    <a:p>
                      <a:pPr marL="0" marR="0" lvl="0" indent="0" algn="just" defTabSz="914400" rtl="0" eaLnBrk="0" fontAlgn="base" latinLnBrk="0" hangingPunct="0">
                        <a:lnSpc>
                          <a:spcPct val="110000"/>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数据源层</a:t>
                      </a: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10000"/>
                        </a:lnSpc>
                        <a:spcBef>
                          <a:spcPct val="0"/>
                        </a:spcBef>
                        <a:spcAft>
                          <a:spcPct val="0"/>
                        </a:spcAft>
                        <a:buClrTx/>
                        <a:buSzTx/>
                        <a:buFont typeface="Arial" panose="020B0604020202020204" pitchFamily="34" charset="0"/>
                        <a:buNone/>
                      </a:pP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大数据生态圈里的数据提供者，是生物大数据（生物信息学领域的各类研究机构）、交通大数据（交通主管部门）、医疗大数据（各大医院、体检机构）、政务大数据（政府部门）、电商大数据（淘宝、天猫、苏宁云商、京东等电商）、社交网络大数据（微博、微信、人人网等）、搜索引擎大数据（百度、谷歌等）等各种数据的来源</a:t>
                      </a:r>
                      <a:endPar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p>
                      <a:pPr marL="0" marR="0" lvl="0" indent="0" algn="just" defTabSz="914400" rtl="0" eaLnBrk="0" fontAlgn="base" latinLnBrk="0" hangingPunct="0">
                        <a:lnSpc>
                          <a:spcPct val="110000"/>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数据管理层</a:t>
                      </a: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10000"/>
                        </a:lnSpc>
                        <a:spcBef>
                          <a:spcPct val="0"/>
                        </a:spcBef>
                        <a:spcAft>
                          <a:spcPct val="0"/>
                        </a:spcAft>
                        <a:buClrTx/>
                        <a:buSzTx/>
                        <a:buFont typeface="Arial" panose="020B0604020202020204" pitchFamily="34" charset="0"/>
                        <a:buNone/>
                      </a:pP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包括数据抽取、转换、存储和管理等服务的各类企业或产品，比如分布式文件系统（如</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Hadoop</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HDFS</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和谷歌的</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GFS</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ETL</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工具（</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Informatica</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Datastage</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Kettle</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等）、数据库和数据仓库（</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Oracle</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MySQL</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SQL Server</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HBase</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GreenPlum</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等）</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p>
                      <a:pPr marL="0" marR="0" lvl="0" indent="0" algn="just" defTabSz="914400" rtl="0" eaLnBrk="0" fontAlgn="base" latinLnBrk="0" hangingPunct="0">
                        <a:lnSpc>
                          <a:spcPct val="110000"/>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数据分析层</a:t>
                      </a: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10000"/>
                        </a:lnSpc>
                        <a:spcBef>
                          <a:spcPct val="0"/>
                        </a:spcBef>
                        <a:spcAft>
                          <a:spcPct val="0"/>
                        </a:spcAft>
                        <a:buClrTx/>
                        <a:buSzTx/>
                        <a:buFont typeface="Arial" panose="020B0604020202020204" pitchFamily="34" charset="0"/>
                        <a:buNone/>
                      </a:pP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包括提供分布式计算、数据挖掘、统计分析等服务的各类企业或产品，比如，分布式计算框架</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MapReduce</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、统计分析软件</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SPSS</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SAS</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、数据挖掘工具</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Weka</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、数据可视化工具</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Tableau</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BI</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工具（</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MicroStrategy</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Cognos</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BO</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）等等</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0" marR="0" lvl="0" indent="0" algn="just" defTabSz="914400" rtl="0" eaLnBrk="0" fontAlgn="base" latinLnBrk="0" hangingPunct="0">
                        <a:lnSpc>
                          <a:spcPct val="110000"/>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数据平台层</a:t>
                      </a: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10000"/>
                        </a:lnSpc>
                        <a:spcBef>
                          <a:spcPct val="0"/>
                        </a:spcBef>
                        <a:spcAft>
                          <a:spcPct val="0"/>
                        </a:spcAft>
                        <a:buClrTx/>
                        <a:buSzTx/>
                        <a:buFont typeface="Arial" panose="020B0604020202020204" pitchFamily="34" charset="0"/>
                        <a:buNone/>
                      </a:pP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包括提供数据分享平台、数据分析平台、数据租售平台等服务的企业或产品，比如阿里巴巴、谷歌、中国电信、百度等</a:t>
                      </a:r>
                      <a:endPar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0" marR="0" lvl="0" indent="0" algn="just" defTabSz="914400" rtl="0" eaLnBrk="0" fontAlgn="base" latinLnBrk="0" hangingPunct="0">
                        <a:lnSpc>
                          <a:spcPct val="110000"/>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数据应用层</a:t>
                      </a: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10000"/>
                        </a:lnSpc>
                        <a:spcBef>
                          <a:spcPct val="0"/>
                        </a:spcBef>
                        <a:spcAft>
                          <a:spcPct val="0"/>
                        </a:spcAft>
                        <a:buClrTx/>
                        <a:buSzTx/>
                        <a:buFont typeface="Arial" panose="020B0604020202020204" pitchFamily="34" charset="0"/>
                        <a:buNone/>
                      </a:pP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提供智能交通、智慧医疗、智能物流、智能电网等行业应用的企业、机构或政府部门，比如交通主管部门、各大医疗机构、菜鸟网络、国家电网等</a:t>
                      </a:r>
                      <a:endPar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Rectangle 2"/>
          <p:cNvSpPr>
            <a:spLocks noGrp="1"/>
          </p:cNvSpPr>
          <p:nvPr>
            <p:ph type="title"/>
          </p:nvPr>
        </p:nvSpPr>
        <p:spPr/>
        <p:txBody>
          <a:bodyPr vert="horz" wrap="square" lIns="91440" tIns="45720" rIns="91440" bIns="45720" anchor="ctr" anchorCtr="0"/>
          <a:p>
            <a:r>
              <a:rPr lang="zh-CN" altLang="en-US" dirty="0"/>
              <a:t>1.8 大数据与云计算、物联网的关系</a:t>
            </a:r>
            <a:endParaRPr lang="zh-CN" altLang="en-US" dirty="0"/>
          </a:p>
        </p:txBody>
      </p:sp>
      <p:sp>
        <p:nvSpPr>
          <p:cNvPr id="33794" name="Rectangle 3"/>
          <p:cNvSpPr>
            <a:spLocks noGrp="1"/>
          </p:cNvSpPr>
          <p:nvPr>
            <p:ph type="body" idx="4294967295"/>
          </p:nvPr>
        </p:nvSpPr>
        <p:spPr>
          <a:xfrm>
            <a:off x="457200" y="1600200"/>
            <a:ext cx="8453438" cy="4525963"/>
          </a:xfrm>
        </p:spPr>
        <p:txBody>
          <a:bodyPr vert="horz" wrap="square" lIns="91440" tIns="45720" rIns="91440" bIns="45720" anchor="t" anchorCtr="0"/>
          <a:p>
            <a:pPr algn="just">
              <a:lnSpc>
                <a:spcPct val="180000"/>
              </a:lnSpc>
              <a:buFont typeface="Wingdings" panose="05000000000000000000" charset="0"/>
              <a:buChar char="l"/>
            </a:pPr>
            <a:r>
              <a:rPr lang="zh-CN" altLang="en-US" sz="2800" b="1" dirty="0"/>
              <a:t>云计算、大数据和物联网代表了</a:t>
            </a:r>
            <a:r>
              <a:rPr lang="en-US" altLang="zh-CN" sz="2800" b="1" dirty="0"/>
              <a:t>IT</a:t>
            </a:r>
            <a:r>
              <a:rPr lang="zh-CN" altLang="en-US" sz="2800" b="1" dirty="0"/>
              <a:t>领域最新的技术发展趋势，三者相辅相成，既有联系又有区别。</a:t>
            </a:r>
            <a:endParaRPr lang="zh-CN" altLang="en-US" sz="2800"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Rectangle 2"/>
          <p:cNvSpPr>
            <a:spLocks noGrp="1"/>
          </p:cNvSpPr>
          <p:nvPr>
            <p:ph type="title"/>
          </p:nvPr>
        </p:nvSpPr>
        <p:spPr/>
        <p:txBody>
          <a:bodyPr vert="horz" wrap="square" lIns="91440" tIns="45720" rIns="91440" bIns="45720" anchor="ctr" anchorCtr="0"/>
          <a:p>
            <a:r>
              <a:rPr lang="zh-CN" altLang="en-US" dirty="0"/>
              <a:t>1.8.1 云计算</a:t>
            </a:r>
            <a:endParaRPr lang="zh-CN" altLang="en-US" dirty="0"/>
          </a:p>
        </p:txBody>
      </p:sp>
      <p:sp>
        <p:nvSpPr>
          <p:cNvPr id="34818" name="Rectangle 3"/>
          <p:cNvSpPr>
            <a:spLocks noGrp="1"/>
          </p:cNvSpPr>
          <p:nvPr>
            <p:ph type="body" idx="4294967295"/>
          </p:nvPr>
        </p:nvSpPr>
        <p:spPr>
          <a:xfrm>
            <a:off x="228600" y="1676400"/>
            <a:ext cx="8686800" cy="1066800"/>
          </a:xfrm>
        </p:spPr>
        <p:txBody>
          <a:bodyPr vert="horz" wrap="square" lIns="91440" tIns="45720" rIns="91440" bIns="45720" anchor="t" anchorCtr="0"/>
          <a:p>
            <a:pPr algn="just">
              <a:lnSpc>
                <a:spcPct val="100000"/>
              </a:lnSpc>
              <a:buFont typeface="Wingdings" panose="05000000000000000000" charset="0"/>
              <a:buChar char="l"/>
            </a:pPr>
            <a:r>
              <a:rPr lang="zh-CN" altLang="en-US" sz="2400" b="1" dirty="0">
                <a:solidFill>
                  <a:srgbClr val="FF0000"/>
                </a:solidFill>
                <a:latin typeface="微软雅黑" panose="020B0503020204020204" charset="-122"/>
                <a:ea typeface="微软雅黑" panose="020B0503020204020204" charset="-122"/>
              </a:rPr>
              <a:t>云计算</a:t>
            </a:r>
            <a:r>
              <a:rPr lang="zh-CN" altLang="en-US" sz="2400" b="1" dirty="0"/>
              <a:t>实现了通过网络提供可伸缩的、廉价的分布式计算能力，用户只需要在具备网络接入条件的地方，就可以随时随地获得所需的各种IT资源。</a:t>
            </a:r>
            <a:endParaRPr lang="zh-CN" altLang="en-US" sz="2400" b="1" dirty="0"/>
          </a:p>
        </p:txBody>
      </p:sp>
      <p:sp>
        <p:nvSpPr>
          <p:cNvPr id="34819" name="Rectangle 7"/>
          <p:cNvSpPr/>
          <p:nvPr/>
        </p:nvSpPr>
        <p:spPr>
          <a:xfrm>
            <a:off x="85725" y="1141413"/>
            <a:ext cx="8829675" cy="522287"/>
          </a:xfrm>
          <a:prstGeom prst="rect">
            <a:avLst/>
          </a:prstGeom>
          <a:noFill/>
          <a:ln w="9525">
            <a:noFill/>
          </a:ln>
        </p:spPr>
        <p:txBody>
          <a:bodyPr wrap="square" anchor="ctr" anchorCtr="0">
            <a:spAutoFit/>
          </a:bodyPr>
          <a:p>
            <a:pPr algn="just" eaLnBrk="0" hangingPunct="0"/>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云计算概念</a:t>
            </a:r>
            <a:endParaRPr lang="zh-CN" altLang="en-US" sz="2800" b="1" dirty="0">
              <a:latin typeface="黑体" panose="02010609060101010101" pitchFamily="49" charset="-122"/>
              <a:ea typeface="黑体" panose="02010609060101010101" pitchFamily="49" charset="-122"/>
            </a:endParaRPr>
          </a:p>
        </p:txBody>
      </p:sp>
      <p:pic>
        <p:nvPicPr>
          <p:cNvPr id="34820" name="Picture 8"/>
          <p:cNvPicPr>
            <a:picLocks noChangeAspect="1"/>
          </p:cNvPicPr>
          <p:nvPr/>
        </p:nvPicPr>
        <p:blipFill>
          <a:blip r:embed="rId1"/>
          <a:stretch>
            <a:fillRect/>
          </a:stretch>
        </p:blipFill>
        <p:spPr>
          <a:xfrm>
            <a:off x="974725" y="2743200"/>
            <a:ext cx="7194550" cy="371475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1"/>
          <p:cNvSpPr>
            <a:spLocks noGrp="1"/>
          </p:cNvSpPr>
          <p:nvPr>
            <p:ph type="title"/>
          </p:nvPr>
        </p:nvSpPr>
        <p:spPr/>
        <p:txBody>
          <a:bodyPr vert="horz" wrap="square" lIns="91440" tIns="45720" rIns="91440" bIns="45720" anchor="ctr" anchorCtr="0"/>
          <a:p>
            <a:r>
              <a:rPr lang="zh-CN" altLang="en-US" dirty="0"/>
              <a:t>1.8.1 云计算</a:t>
            </a:r>
            <a:endParaRPr lang="zh-CN" altLang="en-US" dirty="0"/>
          </a:p>
        </p:txBody>
      </p:sp>
      <p:sp>
        <p:nvSpPr>
          <p:cNvPr id="35842" name="Rectangle 4"/>
          <p:cNvSpPr/>
          <p:nvPr/>
        </p:nvSpPr>
        <p:spPr>
          <a:xfrm>
            <a:off x="1219200" y="5486400"/>
            <a:ext cx="2590800" cy="381000"/>
          </a:xfrm>
          <a:prstGeom prst="rect">
            <a:avLst/>
          </a:prstGeom>
          <a:solidFill>
            <a:srgbClr val="339966"/>
          </a:solidFill>
          <a:ln w="9525">
            <a:noFill/>
          </a:ln>
        </p:spPr>
        <p:txBody>
          <a:bodyPr wrap="none" anchor="ctr" anchorCtr="0"/>
          <a:p>
            <a:pPr algn="ctr"/>
            <a:r>
              <a:rPr lang="en-US" altLang="zh-CN" sz="1600" b="1" dirty="0">
                <a:latin typeface="Arial" panose="020B0604020202020204" pitchFamily="34" charset="0"/>
                <a:ea typeface="宋体" panose="02010600030101010101" pitchFamily="2" charset="-122"/>
              </a:rPr>
              <a:t>Infrastructure as a Service</a:t>
            </a:r>
            <a:endParaRPr lang="en-US" altLang="zh-CN" sz="1600" b="1" dirty="0">
              <a:latin typeface="Arial" panose="020B0604020202020204" pitchFamily="34" charset="0"/>
              <a:ea typeface="宋体" panose="02010600030101010101" pitchFamily="2" charset="-122"/>
            </a:endParaRPr>
          </a:p>
        </p:txBody>
      </p:sp>
      <p:sp>
        <p:nvSpPr>
          <p:cNvPr id="35843" name="Rectangle 5"/>
          <p:cNvSpPr/>
          <p:nvPr/>
        </p:nvSpPr>
        <p:spPr>
          <a:xfrm>
            <a:off x="1219200" y="4876800"/>
            <a:ext cx="2590800" cy="381000"/>
          </a:xfrm>
          <a:prstGeom prst="rect">
            <a:avLst/>
          </a:prstGeom>
          <a:solidFill>
            <a:srgbClr val="99CC00"/>
          </a:solidFill>
          <a:ln w="9525">
            <a:noFill/>
          </a:ln>
        </p:spPr>
        <p:txBody>
          <a:bodyPr wrap="none" anchor="ctr" anchorCtr="0"/>
          <a:p>
            <a:pPr algn="ctr"/>
            <a:r>
              <a:rPr lang="en-US" altLang="zh-CN" sz="1600" b="1" dirty="0">
                <a:latin typeface="Arial" panose="020B0604020202020204" pitchFamily="34" charset="0"/>
                <a:ea typeface="宋体" panose="02010600030101010101" pitchFamily="2" charset="-122"/>
              </a:rPr>
              <a:t>Platform as a Service</a:t>
            </a:r>
            <a:endParaRPr lang="en-US" altLang="zh-CN" sz="1600" b="1" dirty="0">
              <a:latin typeface="Arial" panose="020B0604020202020204" pitchFamily="34" charset="0"/>
              <a:ea typeface="宋体" panose="02010600030101010101" pitchFamily="2" charset="-122"/>
            </a:endParaRPr>
          </a:p>
        </p:txBody>
      </p:sp>
      <p:sp>
        <p:nvSpPr>
          <p:cNvPr id="35844" name="Rectangle 6"/>
          <p:cNvSpPr/>
          <p:nvPr/>
        </p:nvSpPr>
        <p:spPr>
          <a:xfrm>
            <a:off x="1219200" y="4267200"/>
            <a:ext cx="2590800" cy="381000"/>
          </a:xfrm>
          <a:prstGeom prst="rect">
            <a:avLst/>
          </a:prstGeom>
          <a:solidFill>
            <a:srgbClr val="808000"/>
          </a:solidFill>
          <a:ln w="9525">
            <a:noFill/>
          </a:ln>
        </p:spPr>
        <p:txBody>
          <a:bodyPr wrap="none" anchor="ctr" anchorCtr="0"/>
          <a:p>
            <a:pPr algn="ctr"/>
            <a:r>
              <a:rPr lang="en-US" altLang="zh-CN" sz="1600" b="1" dirty="0">
                <a:latin typeface="Arial" panose="020B0604020202020204" pitchFamily="34" charset="0"/>
                <a:ea typeface="宋体" panose="02010600030101010101" pitchFamily="2" charset="-122"/>
              </a:rPr>
              <a:t>Software as a Service</a:t>
            </a:r>
            <a:endParaRPr lang="en-US" altLang="zh-CN" sz="1600" b="1" dirty="0">
              <a:latin typeface="Arial" panose="020B0604020202020204" pitchFamily="34" charset="0"/>
              <a:ea typeface="宋体" panose="02010600030101010101" pitchFamily="2" charset="-122"/>
            </a:endParaRPr>
          </a:p>
        </p:txBody>
      </p:sp>
      <p:sp>
        <p:nvSpPr>
          <p:cNvPr id="35845" name="Text Box 7"/>
          <p:cNvSpPr txBox="1"/>
          <p:nvPr/>
        </p:nvSpPr>
        <p:spPr>
          <a:xfrm>
            <a:off x="471488" y="4314825"/>
            <a:ext cx="762000" cy="336550"/>
          </a:xfrm>
          <a:prstGeom prst="rect">
            <a:avLst/>
          </a:prstGeom>
          <a:noFill/>
          <a:ln w="9525">
            <a:noFill/>
          </a:ln>
        </p:spPr>
        <p:txBody>
          <a:bodyPr anchor="t" anchorCtr="0">
            <a:spAutoFit/>
          </a:bodyPr>
          <a:p>
            <a:pPr algn="ctr">
              <a:spcBef>
                <a:spcPct val="50000"/>
              </a:spcBef>
            </a:pPr>
            <a:r>
              <a:rPr lang="en-US" altLang="zh-CN" sz="1600" b="1" dirty="0">
                <a:solidFill>
                  <a:srgbClr val="CC0000"/>
                </a:solidFill>
                <a:latin typeface="Arial" panose="020B0604020202020204" pitchFamily="34" charset="0"/>
                <a:ea typeface="宋体" panose="02010600030101010101" pitchFamily="2" charset="-122"/>
              </a:rPr>
              <a:t>SaaS</a:t>
            </a:r>
            <a:endParaRPr lang="en-US" altLang="zh-CN" sz="1600" b="1" dirty="0">
              <a:solidFill>
                <a:srgbClr val="CC0000"/>
              </a:solidFill>
              <a:latin typeface="Arial" panose="020B0604020202020204" pitchFamily="34" charset="0"/>
              <a:ea typeface="宋体" panose="02010600030101010101" pitchFamily="2" charset="-122"/>
            </a:endParaRPr>
          </a:p>
        </p:txBody>
      </p:sp>
      <p:sp>
        <p:nvSpPr>
          <p:cNvPr id="35846" name="Text Box 8"/>
          <p:cNvSpPr txBox="1"/>
          <p:nvPr/>
        </p:nvSpPr>
        <p:spPr>
          <a:xfrm>
            <a:off x="457200" y="4953000"/>
            <a:ext cx="762000" cy="336550"/>
          </a:xfrm>
          <a:prstGeom prst="rect">
            <a:avLst/>
          </a:prstGeom>
          <a:noFill/>
          <a:ln w="9525">
            <a:noFill/>
          </a:ln>
        </p:spPr>
        <p:txBody>
          <a:bodyPr anchor="t" anchorCtr="0">
            <a:spAutoFit/>
          </a:bodyPr>
          <a:p>
            <a:pPr algn="ctr">
              <a:spcBef>
                <a:spcPct val="50000"/>
              </a:spcBef>
            </a:pPr>
            <a:r>
              <a:rPr lang="en-US" altLang="zh-CN" sz="1600" b="1" dirty="0">
                <a:solidFill>
                  <a:srgbClr val="CC0000"/>
                </a:solidFill>
                <a:latin typeface="Arial" panose="020B0604020202020204" pitchFamily="34" charset="0"/>
                <a:ea typeface="宋体" panose="02010600030101010101" pitchFamily="2" charset="-122"/>
              </a:rPr>
              <a:t>PaaS</a:t>
            </a:r>
            <a:endParaRPr lang="en-US" altLang="zh-CN" sz="1600" b="1" dirty="0">
              <a:solidFill>
                <a:srgbClr val="CC0000"/>
              </a:solidFill>
              <a:latin typeface="Arial" panose="020B0604020202020204" pitchFamily="34" charset="0"/>
              <a:ea typeface="宋体" panose="02010600030101010101" pitchFamily="2" charset="-122"/>
            </a:endParaRPr>
          </a:p>
        </p:txBody>
      </p:sp>
      <p:sp>
        <p:nvSpPr>
          <p:cNvPr id="35847" name="Text Box 9"/>
          <p:cNvSpPr txBox="1"/>
          <p:nvPr/>
        </p:nvSpPr>
        <p:spPr>
          <a:xfrm>
            <a:off x="457200" y="5562600"/>
            <a:ext cx="762000" cy="336550"/>
          </a:xfrm>
          <a:prstGeom prst="rect">
            <a:avLst/>
          </a:prstGeom>
          <a:noFill/>
          <a:ln w="9525">
            <a:noFill/>
          </a:ln>
        </p:spPr>
        <p:txBody>
          <a:bodyPr anchor="t" anchorCtr="0">
            <a:spAutoFit/>
          </a:bodyPr>
          <a:p>
            <a:pPr algn="ctr">
              <a:spcBef>
                <a:spcPct val="50000"/>
              </a:spcBef>
            </a:pPr>
            <a:r>
              <a:rPr lang="en-US" altLang="zh-CN" sz="1600" b="1" dirty="0">
                <a:solidFill>
                  <a:srgbClr val="CC0000"/>
                </a:solidFill>
                <a:latin typeface="Arial" panose="020B0604020202020204" pitchFamily="34" charset="0"/>
                <a:ea typeface="宋体" panose="02010600030101010101" pitchFamily="2" charset="-122"/>
              </a:rPr>
              <a:t>IaaS</a:t>
            </a:r>
            <a:endParaRPr lang="en-US" altLang="zh-CN" sz="1600" b="1" dirty="0">
              <a:solidFill>
                <a:srgbClr val="CC0000"/>
              </a:solidFill>
              <a:latin typeface="Arial" panose="020B0604020202020204" pitchFamily="34" charset="0"/>
              <a:ea typeface="宋体" panose="02010600030101010101" pitchFamily="2" charset="-122"/>
            </a:endParaRPr>
          </a:p>
        </p:txBody>
      </p:sp>
      <p:sp>
        <p:nvSpPr>
          <p:cNvPr id="35848" name="Text Box 11"/>
          <p:cNvSpPr txBox="1"/>
          <p:nvPr/>
        </p:nvSpPr>
        <p:spPr>
          <a:xfrm>
            <a:off x="3763963" y="4267200"/>
            <a:ext cx="4540250" cy="338138"/>
          </a:xfrm>
          <a:prstGeom prst="rect">
            <a:avLst/>
          </a:prstGeom>
          <a:noFill/>
          <a:ln w="9525">
            <a:noFill/>
          </a:ln>
        </p:spPr>
        <p:txBody>
          <a:bodyPr wrap="none" anchor="t" anchorCtr="0">
            <a:spAutoFit/>
          </a:bodyPr>
          <a:p>
            <a:pPr algn="ctr"/>
            <a:r>
              <a:rPr lang="en-US" altLang="zh-CN" sz="1600" b="1" dirty="0">
                <a:latin typeface="Arial" panose="020B0604020202020204" pitchFamily="34" charset="0"/>
                <a:ea typeface="宋体" panose="02010600030101010101" pitchFamily="2" charset="-122"/>
              </a:rPr>
              <a:t>Google Apps, Microsoft “Software+Services”</a:t>
            </a:r>
            <a:endParaRPr lang="en-US" altLang="zh-CN" sz="1600" b="1" dirty="0">
              <a:latin typeface="Arial" panose="020B0604020202020204" pitchFamily="34" charset="0"/>
              <a:ea typeface="宋体" panose="02010600030101010101" pitchFamily="2" charset="-122"/>
            </a:endParaRPr>
          </a:p>
        </p:txBody>
      </p:sp>
      <p:sp>
        <p:nvSpPr>
          <p:cNvPr id="35849" name="Text Box 12"/>
          <p:cNvSpPr txBox="1"/>
          <p:nvPr/>
        </p:nvSpPr>
        <p:spPr>
          <a:xfrm>
            <a:off x="3810000" y="4953000"/>
            <a:ext cx="4697413" cy="336550"/>
          </a:xfrm>
          <a:prstGeom prst="rect">
            <a:avLst/>
          </a:prstGeom>
          <a:noFill/>
          <a:ln w="9525">
            <a:noFill/>
          </a:ln>
        </p:spPr>
        <p:txBody>
          <a:bodyPr wrap="none" anchor="t" anchorCtr="0">
            <a:spAutoFit/>
          </a:bodyPr>
          <a:p>
            <a:pPr algn="ctr"/>
            <a:r>
              <a:rPr lang="en-US" altLang="zh-CN" sz="1600" b="1" dirty="0">
                <a:latin typeface="Arial" panose="020B0604020202020204" pitchFamily="34" charset="0"/>
                <a:ea typeface="宋体" panose="02010600030101010101" pitchFamily="2" charset="-122"/>
              </a:rPr>
              <a:t>IBM IT factory, Google App Engine,  Force.com</a:t>
            </a:r>
            <a:endParaRPr lang="en-US" altLang="zh-CN" sz="1600" b="1" dirty="0">
              <a:latin typeface="Arial" panose="020B0604020202020204" pitchFamily="34" charset="0"/>
              <a:ea typeface="宋体" panose="02010600030101010101" pitchFamily="2" charset="-122"/>
            </a:endParaRPr>
          </a:p>
        </p:txBody>
      </p:sp>
      <p:sp>
        <p:nvSpPr>
          <p:cNvPr id="35850" name="Text Box 13"/>
          <p:cNvSpPr txBox="1"/>
          <p:nvPr/>
        </p:nvSpPr>
        <p:spPr>
          <a:xfrm>
            <a:off x="3792538" y="5562600"/>
            <a:ext cx="4006850" cy="336550"/>
          </a:xfrm>
          <a:prstGeom prst="rect">
            <a:avLst/>
          </a:prstGeom>
          <a:noFill/>
          <a:ln w="9525">
            <a:noFill/>
          </a:ln>
        </p:spPr>
        <p:txBody>
          <a:bodyPr wrap="none" anchor="t" anchorCtr="0">
            <a:spAutoFit/>
          </a:bodyPr>
          <a:p>
            <a:r>
              <a:rPr lang="en-US" altLang="zh-CN" sz="1600" b="1" dirty="0">
                <a:latin typeface="Arial" panose="020B0604020202020204" pitchFamily="34" charset="0"/>
                <a:ea typeface="宋体" panose="02010600030101010101" pitchFamily="2" charset="-122"/>
              </a:rPr>
              <a:t>Amazon EC2, IBM Blue Cloud, Sun Grid</a:t>
            </a:r>
            <a:endParaRPr lang="en-US" altLang="zh-CN" sz="1600" b="1" dirty="0">
              <a:latin typeface="Arial" panose="020B0604020202020204" pitchFamily="34" charset="0"/>
              <a:ea typeface="宋体" panose="02010600030101010101" pitchFamily="2" charset="-122"/>
            </a:endParaRPr>
          </a:p>
        </p:txBody>
      </p:sp>
      <p:sp>
        <p:nvSpPr>
          <p:cNvPr id="35851" name="Rectangle 15"/>
          <p:cNvSpPr/>
          <p:nvPr/>
        </p:nvSpPr>
        <p:spPr>
          <a:xfrm>
            <a:off x="5029200" y="3581400"/>
            <a:ext cx="838200" cy="381000"/>
          </a:xfrm>
          <a:prstGeom prst="rect">
            <a:avLst/>
          </a:prstGeom>
          <a:solidFill>
            <a:srgbClr val="808000"/>
          </a:solidFill>
          <a:ln w="9525">
            <a:noFill/>
          </a:ln>
        </p:spPr>
        <p:txBody>
          <a:bodyPr wrap="none" anchor="ctr" anchorCtr="0"/>
          <a:p>
            <a:pPr algn="ctr"/>
            <a:r>
              <a:rPr lang="en-US" altLang="zh-CN" sz="1400" b="1" dirty="0">
                <a:latin typeface="Arial" panose="020B0604020202020204" pitchFamily="34" charset="0"/>
                <a:ea typeface="宋体" panose="02010600030101010101" pitchFamily="2" charset="-122"/>
              </a:rPr>
              <a:t>Server</a:t>
            </a:r>
            <a:endParaRPr lang="en-US" altLang="zh-CN" sz="1400" b="1" dirty="0">
              <a:latin typeface="Arial" panose="020B0604020202020204" pitchFamily="34" charset="0"/>
              <a:ea typeface="宋体" panose="02010600030101010101" pitchFamily="2" charset="-122"/>
            </a:endParaRPr>
          </a:p>
        </p:txBody>
      </p:sp>
      <p:sp>
        <p:nvSpPr>
          <p:cNvPr id="35852" name="Rectangle 16"/>
          <p:cNvSpPr/>
          <p:nvPr/>
        </p:nvSpPr>
        <p:spPr>
          <a:xfrm>
            <a:off x="6019800" y="3581400"/>
            <a:ext cx="838200" cy="381000"/>
          </a:xfrm>
          <a:prstGeom prst="rect">
            <a:avLst/>
          </a:prstGeom>
          <a:solidFill>
            <a:srgbClr val="008000"/>
          </a:solidFill>
          <a:ln w="9525">
            <a:noFill/>
          </a:ln>
        </p:spPr>
        <p:txBody>
          <a:bodyPr wrap="none" anchor="ctr" anchorCtr="0"/>
          <a:p>
            <a:pPr algn="ctr"/>
            <a:r>
              <a:rPr lang="en-US" altLang="zh-CN" sz="1400" b="1" dirty="0">
                <a:latin typeface="Arial" panose="020B0604020202020204" pitchFamily="34" charset="0"/>
                <a:ea typeface="宋体" panose="02010600030101010101" pitchFamily="2" charset="-122"/>
              </a:rPr>
              <a:t>Storage</a:t>
            </a:r>
            <a:endParaRPr lang="en-US" altLang="zh-CN" sz="1400" b="1" dirty="0">
              <a:latin typeface="Arial" panose="020B0604020202020204" pitchFamily="34" charset="0"/>
              <a:ea typeface="宋体" panose="02010600030101010101" pitchFamily="2" charset="-122"/>
            </a:endParaRPr>
          </a:p>
        </p:txBody>
      </p:sp>
      <p:sp>
        <p:nvSpPr>
          <p:cNvPr id="35853" name="Rectangle 17"/>
          <p:cNvSpPr/>
          <p:nvPr/>
        </p:nvSpPr>
        <p:spPr>
          <a:xfrm>
            <a:off x="7010400" y="3581400"/>
            <a:ext cx="838200" cy="381000"/>
          </a:xfrm>
          <a:prstGeom prst="rect">
            <a:avLst/>
          </a:prstGeom>
          <a:solidFill>
            <a:srgbClr val="808000"/>
          </a:solidFill>
          <a:ln w="9525">
            <a:noFill/>
          </a:ln>
        </p:spPr>
        <p:txBody>
          <a:bodyPr wrap="none" anchor="ctr" anchorCtr="0"/>
          <a:p>
            <a:pPr algn="ctr"/>
            <a:r>
              <a:rPr lang="en-US" altLang="zh-CN" sz="1400" b="1" dirty="0">
                <a:latin typeface="Arial" panose="020B0604020202020204" pitchFamily="34" charset="0"/>
                <a:ea typeface="宋体" panose="02010600030101010101" pitchFamily="2" charset="-122"/>
              </a:rPr>
              <a:t>Server</a:t>
            </a:r>
            <a:endParaRPr lang="en-US" altLang="zh-CN" sz="1400" b="1" dirty="0">
              <a:latin typeface="Arial" panose="020B0604020202020204" pitchFamily="34" charset="0"/>
              <a:ea typeface="宋体" panose="02010600030101010101" pitchFamily="2" charset="-122"/>
            </a:endParaRPr>
          </a:p>
        </p:txBody>
      </p:sp>
      <p:sp>
        <p:nvSpPr>
          <p:cNvPr id="35854" name="Rectangle 18"/>
          <p:cNvSpPr/>
          <p:nvPr/>
        </p:nvSpPr>
        <p:spPr>
          <a:xfrm>
            <a:off x="8001000" y="3581400"/>
            <a:ext cx="838200" cy="381000"/>
          </a:xfrm>
          <a:prstGeom prst="rect">
            <a:avLst/>
          </a:prstGeom>
          <a:solidFill>
            <a:srgbClr val="008000"/>
          </a:solidFill>
          <a:ln w="9525">
            <a:noFill/>
          </a:ln>
        </p:spPr>
        <p:txBody>
          <a:bodyPr wrap="none" anchor="ctr" anchorCtr="0"/>
          <a:p>
            <a:pPr algn="ctr"/>
            <a:r>
              <a:rPr lang="en-US" altLang="zh-CN" sz="1400" b="1" dirty="0">
                <a:latin typeface="Arial" panose="020B0604020202020204" pitchFamily="34" charset="0"/>
                <a:ea typeface="宋体" panose="02010600030101010101" pitchFamily="2" charset="-122"/>
              </a:rPr>
              <a:t>Storage</a:t>
            </a:r>
            <a:endParaRPr lang="en-US" altLang="zh-CN" sz="1400" b="1" dirty="0">
              <a:latin typeface="Arial" panose="020B0604020202020204" pitchFamily="34" charset="0"/>
              <a:ea typeface="宋体" panose="02010600030101010101" pitchFamily="2" charset="-122"/>
            </a:endParaRPr>
          </a:p>
        </p:txBody>
      </p:sp>
      <p:sp>
        <p:nvSpPr>
          <p:cNvPr id="35855" name="Rectangle 19"/>
          <p:cNvSpPr/>
          <p:nvPr/>
        </p:nvSpPr>
        <p:spPr>
          <a:xfrm>
            <a:off x="5029200" y="3124200"/>
            <a:ext cx="3810000" cy="381000"/>
          </a:xfrm>
          <a:prstGeom prst="rect">
            <a:avLst/>
          </a:prstGeom>
          <a:solidFill>
            <a:srgbClr val="339966"/>
          </a:solidFill>
          <a:ln w="9525">
            <a:noFill/>
          </a:ln>
        </p:spPr>
        <p:txBody>
          <a:bodyPr wrap="none" anchor="ctr" anchorCtr="0"/>
          <a:p>
            <a:pPr algn="ctr"/>
            <a:r>
              <a:rPr lang="en-US" altLang="zh-CN" sz="1400" b="1" dirty="0">
                <a:latin typeface="Arial" panose="020B0604020202020204" pitchFamily="34" charset="0"/>
                <a:ea typeface="宋体" panose="02010600030101010101" pitchFamily="2" charset="-122"/>
              </a:rPr>
              <a:t>Visualization</a:t>
            </a:r>
            <a:endParaRPr lang="en-US" altLang="zh-CN" sz="1400" b="1" dirty="0">
              <a:latin typeface="Arial" panose="020B0604020202020204" pitchFamily="34" charset="0"/>
              <a:ea typeface="宋体" panose="02010600030101010101" pitchFamily="2" charset="-122"/>
            </a:endParaRPr>
          </a:p>
        </p:txBody>
      </p:sp>
      <p:sp>
        <p:nvSpPr>
          <p:cNvPr id="35856" name="Rectangle 20"/>
          <p:cNvSpPr/>
          <p:nvPr/>
        </p:nvSpPr>
        <p:spPr>
          <a:xfrm>
            <a:off x="5029200" y="2667000"/>
            <a:ext cx="3810000" cy="381000"/>
          </a:xfrm>
          <a:prstGeom prst="rect">
            <a:avLst/>
          </a:prstGeom>
          <a:solidFill>
            <a:srgbClr val="008080"/>
          </a:solidFill>
          <a:ln w="9525">
            <a:noFill/>
          </a:ln>
        </p:spPr>
        <p:txBody>
          <a:bodyPr wrap="none" anchor="ctr" anchorCtr="0"/>
          <a:p>
            <a:pPr algn="ctr"/>
            <a:r>
              <a:rPr lang="en-US" altLang="zh-CN" sz="1400" b="1" dirty="0">
                <a:latin typeface="Arial" panose="020B0604020202020204" pitchFamily="34" charset="0"/>
                <a:ea typeface="宋体" panose="02010600030101010101" pitchFamily="2" charset="-122"/>
              </a:rPr>
              <a:t>Infrastructure</a:t>
            </a:r>
            <a:endParaRPr lang="en-US" altLang="zh-CN" sz="1400" b="1" dirty="0">
              <a:latin typeface="Arial" panose="020B0604020202020204" pitchFamily="34" charset="0"/>
              <a:ea typeface="宋体" panose="02010600030101010101" pitchFamily="2" charset="-122"/>
            </a:endParaRPr>
          </a:p>
        </p:txBody>
      </p:sp>
      <p:sp>
        <p:nvSpPr>
          <p:cNvPr id="35857" name="Rectangle 21"/>
          <p:cNvSpPr/>
          <p:nvPr/>
        </p:nvSpPr>
        <p:spPr>
          <a:xfrm>
            <a:off x="5029200" y="2209800"/>
            <a:ext cx="3810000" cy="381000"/>
          </a:xfrm>
          <a:prstGeom prst="rect">
            <a:avLst/>
          </a:prstGeom>
          <a:solidFill>
            <a:srgbClr val="808000"/>
          </a:solidFill>
          <a:ln w="9525">
            <a:noFill/>
          </a:ln>
        </p:spPr>
        <p:txBody>
          <a:bodyPr wrap="none" anchor="ctr" anchorCtr="0"/>
          <a:p>
            <a:pPr algn="ctr"/>
            <a:r>
              <a:rPr lang="en-US" altLang="zh-CN" sz="1400" b="1" dirty="0">
                <a:latin typeface="Arial" panose="020B0604020202020204" pitchFamily="34" charset="0"/>
                <a:ea typeface="宋体" panose="02010600030101010101" pitchFamily="2" charset="-122"/>
              </a:rPr>
              <a:t>Platform</a:t>
            </a:r>
            <a:endParaRPr lang="en-US" altLang="zh-CN" sz="1400" b="1" dirty="0">
              <a:latin typeface="Arial" panose="020B0604020202020204" pitchFamily="34" charset="0"/>
              <a:ea typeface="宋体" panose="02010600030101010101" pitchFamily="2" charset="-122"/>
            </a:endParaRPr>
          </a:p>
        </p:txBody>
      </p:sp>
      <p:sp>
        <p:nvSpPr>
          <p:cNvPr id="35858" name="Rectangle 22"/>
          <p:cNvSpPr/>
          <p:nvPr/>
        </p:nvSpPr>
        <p:spPr>
          <a:xfrm>
            <a:off x="5029200" y="1752600"/>
            <a:ext cx="3810000" cy="381000"/>
          </a:xfrm>
          <a:prstGeom prst="rect">
            <a:avLst/>
          </a:prstGeom>
          <a:solidFill>
            <a:srgbClr val="008000"/>
          </a:solidFill>
          <a:ln w="9525">
            <a:noFill/>
          </a:ln>
        </p:spPr>
        <p:txBody>
          <a:bodyPr wrap="none" anchor="ctr" anchorCtr="0"/>
          <a:p>
            <a:pPr algn="ctr"/>
            <a:r>
              <a:rPr lang="en-US" altLang="zh-CN" sz="1400" b="1" dirty="0">
                <a:latin typeface="Arial" panose="020B0604020202020204" pitchFamily="34" charset="0"/>
                <a:ea typeface="宋体" panose="02010600030101010101" pitchFamily="2" charset="-122"/>
              </a:rPr>
              <a:t>Application</a:t>
            </a:r>
            <a:endParaRPr lang="en-US" altLang="zh-CN" sz="1400" b="1" dirty="0">
              <a:latin typeface="Arial" panose="020B0604020202020204" pitchFamily="34" charset="0"/>
              <a:ea typeface="宋体" panose="02010600030101010101" pitchFamily="2" charset="-122"/>
            </a:endParaRPr>
          </a:p>
        </p:txBody>
      </p:sp>
      <p:sp>
        <p:nvSpPr>
          <p:cNvPr id="35859" name="Rectangle 23"/>
          <p:cNvSpPr/>
          <p:nvPr/>
        </p:nvSpPr>
        <p:spPr>
          <a:xfrm>
            <a:off x="228600" y="3048000"/>
            <a:ext cx="4572000" cy="990600"/>
          </a:xfrm>
          <a:prstGeom prst="rect">
            <a:avLst/>
          </a:prstGeom>
          <a:solidFill>
            <a:srgbClr val="FF99CC"/>
          </a:solidFill>
          <a:ln w="127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5860" name="Rectangle 24"/>
          <p:cNvSpPr/>
          <p:nvPr/>
        </p:nvSpPr>
        <p:spPr>
          <a:xfrm>
            <a:off x="228600" y="2438400"/>
            <a:ext cx="4572000" cy="990600"/>
          </a:xfrm>
          <a:prstGeom prst="rect">
            <a:avLst/>
          </a:prstGeom>
          <a:solidFill>
            <a:srgbClr val="FFCC99"/>
          </a:solidFill>
          <a:ln w="127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5861" name="Rectangle 25"/>
          <p:cNvSpPr/>
          <p:nvPr/>
        </p:nvSpPr>
        <p:spPr>
          <a:xfrm>
            <a:off x="228600" y="1676400"/>
            <a:ext cx="4572000" cy="990600"/>
          </a:xfrm>
          <a:prstGeom prst="rect">
            <a:avLst/>
          </a:prstGeom>
          <a:solidFill>
            <a:srgbClr val="99CC00"/>
          </a:solidFill>
          <a:ln w="127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5862" name="Text Box 26"/>
          <p:cNvSpPr txBox="1"/>
          <p:nvPr/>
        </p:nvSpPr>
        <p:spPr>
          <a:xfrm>
            <a:off x="1295400" y="1724025"/>
            <a:ext cx="3505200" cy="952500"/>
          </a:xfrm>
          <a:prstGeom prst="rect">
            <a:avLst/>
          </a:prstGeom>
          <a:noFill/>
          <a:ln w="9525">
            <a:noFill/>
          </a:ln>
        </p:spPr>
        <p:txBody>
          <a:bodyPr anchor="t" anchorCtr="0">
            <a:spAutoFit/>
          </a:bodyPr>
          <a:p>
            <a:pPr algn="just"/>
            <a:r>
              <a:rPr lang="zh-CN" altLang="en-US" sz="1400" b="1" dirty="0">
                <a:latin typeface="Arial" panose="020B0604020202020204" pitchFamily="34" charset="0"/>
                <a:ea typeface="宋体" panose="02010600030101010101" pitchFamily="2" charset="-122"/>
              </a:rPr>
              <a:t>从一个集中的系统部署软件，使之在一台本地计算机上</a:t>
            </a:r>
            <a:r>
              <a:rPr lang="en-US" altLang="zh-CN" sz="1400" b="1" dirty="0">
                <a:latin typeface="Arial" panose="020B0604020202020204" pitchFamily="34" charset="0"/>
                <a:ea typeface="宋体" panose="02010600030101010101" pitchFamily="2" charset="-122"/>
              </a:rPr>
              <a:t>(</a:t>
            </a:r>
            <a:r>
              <a:rPr lang="zh-CN" altLang="en-US" sz="1400" b="1" dirty="0">
                <a:latin typeface="Arial" panose="020B0604020202020204" pitchFamily="34" charset="0"/>
                <a:ea typeface="宋体" panose="02010600030101010101" pitchFamily="2" charset="-122"/>
              </a:rPr>
              <a:t>或从云中远程地</a:t>
            </a:r>
            <a:r>
              <a:rPr lang="en-US" altLang="zh-CN" sz="1400" b="1" dirty="0">
                <a:latin typeface="Arial" panose="020B0604020202020204" pitchFamily="34" charset="0"/>
                <a:ea typeface="宋体" panose="02010600030101010101" pitchFamily="2" charset="-122"/>
              </a:rPr>
              <a:t>)</a:t>
            </a:r>
            <a:r>
              <a:rPr lang="zh-CN" altLang="en-US" sz="1400" b="1" dirty="0">
                <a:latin typeface="Arial" panose="020B0604020202020204" pitchFamily="34" charset="0"/>
                <a:ea typeface="宋体" panose="02010600030101010101" pitchFamily="2" charset="-122"/>
              </a:rPr>
              <a:t>运行的一个模型。由于是计量服务，</a:t>
            </a:r>
            <a:r>
              <a:rPr lang="en-US" altLang="zh-CN" sz="1400" b="1" dirty="0">
                <a:latin typeface="Arial" panose="020B0604020202020204" pitchFamily="34" charset="0"/>
                <a:ea typeface="宋体" panose="02010600030101010101" pitchFamily="2" charset="-122"/>
              </a:rPr>
              <a:t>SaaS </a:t>
            </a:r>
            <a:r>
              <a:rPr lang="zh-CN" altLang="en-US" sz="1400" b="1" dirty="0">
                <a:latin typeface="Arial" panose="020B0604020202020204" pitchFamily="34" charset="0"/>
                <a:ea typeface="宋体" panose="02010600030101010101" pitchFamily="2" charset="-122"/>
              </a:rPr>
              <a:t>允许出租一个应用程序，并计时收费    </a:t>
            </a:r>
            <a:endParaRPr lang="zh-CN" altLang="en-US" sz="1400" b="1" dirty="0">
              <a:latin typeface="Arial" panose="020B0604020202020204" pitchFamily="34" charset="0"/>
              <a:ea typeface="宋体" panose="02010600030101010101" pitchFamily="2" charset="-122"/>
            </a:endParaRPr>
          </a:p>
        </p:txBody>
      </p:sp>
      <p:sp>
        <p:nvSpPr>
          <p:cNvPr id="24" name="TextBox 23"/>
          <p:cNvSpPr txBox="1"/>
          <p:nvPr/>
        </p:nvSpPr>
        <p:spPr>
          <a:xfrm>
            <a:off x="303213" y="3509963"/>
            <a:ext cx="992188" cy="4603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000000"/>
                </a:solidFill>
                <a:effectLst/>
                <a:uLnTx/>
                <a:uFillTx/>
                <a:latin typeface="Lucida Sans Unicode" panose="020B0602030504020204" pitchFamily="34" charset="0"/>
                <a:ea typeface="黑体" panose="02010609060101010101" pitchFamily="49" charset="-122"/>
                <a:cs typeface="+mn-cs"/>
              </a:rPr>
              <a:t>IaaS</a:t>
            </a:r>
            <a:endParaRPr kumimoji="0" lang="en-US" altLang="zh-CN" sz="2400" b="1" i="0" u="none" strike="noStrike" kern="1200" cap="none" spc="0" normalizeH="0" baseline="0" noProof="0">
              <a:ln>
                <a:noFill/>
              </a:ln>
              <a:solidFill>
                <a:srgbClr val="000000"/>
              </a:solidFill>
              <a:effectLst/>
              <a:uLnTx/>
              <a:uFillTx/>
              <a:latin typeface="Lucida Sans Unicode" panose="020B0602030504020204" pitchFamily="34" charset="0"/>
              <a:ea typeface="黑体" panose="02010609060101010101" pitchFamily="49" charset="-122"/>
              <a:cs typeface="+mn-cs"/>
            </a:endParaRPr>
          </a:p>
        </p:txBody>
      </p:sp>
      <p:sp>
        <p:nvSpPr>
          <p:cNvPr id="35864" name="Text Box 28"/>
          <p:cNvSpPr txBox="1"/>
          <p:nvPr/>
        </p:nvSpPr>
        <p:spPr>
          <a:xfrm>
            <a:off x="1295400" y="3435350"/>
            <a:ext cx="3505200" cy="563563"/>
          </a:xfrm>
          <a:prstGeom prst="rect">
            <a:avLst/>
          </a:prstGeom>
          <a:noFill/>
          <a:ln w="9525">
            <a:noFill/>
          </a:ln>
        </p:spPr>
        <p:txBody>
          <a:bodyPr anchor="t" anchorCtr="0">
            <a:spAutoFit/>
          </a:bodyPr>
          <a:p>
            <a:pPr algn="just">
              <a:lnSpc>
                <a:spcPct val="110000"/>
              </a:lnSpc>
            </a:pPr>
            <a:r>
              <a:rPr lang="zh-CN" altLang="en-US" sz="1400" b="1" dirty="0">
                <a:latin typeface="Arial" panose="020B0604020202020204" pitchFamily="34" charset="0"/>
                <a:ea typeface="宋体" panose="02010600030101010101" pitchFamily="2" charset="-122"/>
              </a:rPr>
              <a:t>将基础设施</a:t>
            </a:r>
            <a:r>
              <a:rPr lang="en-US" altLang="zh-CN" sz="1400" b="1" dirty="0">
                <a:latin typeface="Arial" panose="020B0604020202020204" pitchFamily="34" charset="0"/>
                <a:ea typeface="宋体" panose="02010600030101010101" pitchFamily="2" charset="-122"/>
              </a:rPr>
              <a:t>(</a:t>
            </a:r>
            <a:r>
              <a:rPr lang="zh-CN" altLang="en-US" sz="1400" b="1" dirty="0">
                <a:latin typeface="Arial" panose="020B0604020202020204" pitchFamily="34" charset="0"/>
                <a:ea typeface="宋体" panose="02010600030101010101" pitchFamily="2" charset="-122"/>
              </a:rPr>
              <a:t>计算资源和存储</a:t>
            </a:r>
            <a:r>
              <a:rPr lang="en-US" altLang="zh-CN" sz="1400" b="1" dirty="0">
                <a:latin typeface="Arial" panose="020B0604020202020204" pitchFamily="34" charset="0"/>
                <a:ea typeface="宋体" panose="02010600030101010101" pitchFamily="2" charset="-122"/>
              </a:rPr>
              <a:t>)</a:t>
            </a:r>
            <a:r>
              <a:rPr lang="zh-CN" altLang="en-US" sz="1400" b="1" dirty="0">
                <a:latin typeface="Arial" panose="020B0604020202020204" pitchFamily="34" charset="0"/>
                <a:ea typeface="宋体" panose="02010600030101010101" pitchFamily="2" charset="-122"/>
              </a:rPr>
              <a:t>作为服务出租</a:t>
            </a:r>
            <a:endParaRPr lang="zh-CN" altLang="en-US" sz="1400" b="1" dirty="0">
              <a:latin typeface="Arial" panose="020B0604020202020204" pitchFamily="34" charset="0"/>
              <a:ea typeface="宋体" panose="02010600030101010101" pitchFamily="2" charset="-122"/>
            </a:endParaRPr>
          </a:p>
        </p:txBody>
      </p:sp>
      <p:sp>
        <p:nvSpPr>
          <p:cNvPr id="35865" name="TextBox 12"/>
          <p:cNvSpPr txBox="1"/>
          <p:nvPr/>
        </p:nvSpPr>
        <p:spPr>
          <a:xfrm>
            <a:off x="303213" y="2819400"/>
            <a:ext cx="992187" cy="460375"/>
          </a:xfrm>
          <a:prstGeom prst="rect">
            <a:avLst/>
          </a:prstGeom>
          <a:solidFill>
            <a:srgbClr val="FF9900"/>
          </a:solidFill>
          <a:ln w="9525" cap="flat" cmpd="sng">
            <a:solidFill>
              <a:srgbClr val="EB641B"/>
            </a:solidFill>
            <a:prstDash val="solid"/>
            <a:miter/>
            <a:headEnd type="none" w="med" len="med"/>
            <a:tailEnd type="none" w="med" len="med"/>
          </a:ln>
          <a:effectLst>
            <a:outerShdw dist="38100" dir="5400000" rotWithShape="0">
              <a:srgbClr val="000000">
                <a:alpha val="34998"/>
              </a:srgbClr>
            </a:outerShdw>
          </a:effectLst>
        </p:spPr>
        <p:txBody>
          <a:bodyPr wrap="square" anchor="t" anchorCtr="0">
            <a:spAutoFit/>
          </a:bodyPr>
          <a:p>
            <a:pPr algn="ctr"/>
            <a:r>
              <a:rPr lang="en-US" altLang="zh-CN" sz="2400" b="1">
                <a:solidFill>
                  <a:srgbClr val="000000"/>
                </a:solidFill>
                <a:latin typeface="Lucida Sans Unicode" panose="020B0602030504020204" pitchFamily="34" charset="0"/>
                <a:ea typeface="黑体" panose="02010609060101010101" pitchFamily="49" charset="-122"/>
              </a:rPr>
              <a:t>PaaS</a:t>
            </a:r>
            <a:endParaRPr lang="en-US" altLang="zh-CN" sz="2400" b="1">
              <a:solidFill>
                <a:srgbClr val="000000"/>
              </a:solidFill>
              <a:latin typeface="Lucida Sans Unicode" panose="020B0602030504020204" pitchFamily="34" charset="0"/>
              <a:ea typeface="黑体" panose="02010609060101010101" pitchFamily="49" charset="-122"/>
            </a:endParaRPr>
          </a:p>
        </p:txBody>
      </p:sp>
      <p:sp>
        <p:nvSpPr>
          <p:cNvPr id="35866" name="Text Box 30"/>
          <p:cNvSpPr txBox="1"/>
          <p:nvPr/>
        </p:nvSpPr>
        <p:spPr>
          <a:xfrm>
            <a:off x="1295400" y="2759075"/>
            <a:ext cx="3429000" cy="608013"/>
          </a:xfrm>
          <a:prstGeom prst="rect">
            <a:avLst/>
          </a:prstGeom>
          <a:noFill/>
          <a:ln w="9525">
            <a:noFill/>
          </a:ln>
        </p:spPr>
        <p:txBody>
          <a:bodyPr anchor="t" anchorCtr="0">
            <a:spAutoFit/>
          </a:bodyPr>
          <a:p>
            <a:pPr algn="just">
              <a:lnSpc>
                <a:spcPct val="120000"/>
              </a:lnSpc>
            </a:pPr>
            <a:r>
              <a:rPr lang="zh-CN" altLang="en-US" sz="1400" b="1" dirty="0">
                <a:latin typeface="Arial" panose="020B0604020202020204" pitchFamily="34" charset="0"/>
                <a:ea typeface="宋体" panose="02010600030101010101" pitchFamily="2" charset="-122"/>
              </a:rPr>
              <a:t>类似于 </a:t>
            </a:r>
            <a:r>
              <a:rPr lang="en-US" altLang="zh-CN" sz="1400" b="1" dirty="0">
                <a:latin typeface="Arial" panose="020B0604020202020204" pitchFamily="34" charset="0"/>
                <a:ea typeface="宋体" panose="02010600030101010101" pitchFamily="2" charset="-122"/>
              </a:rPr>
              <a:t>IaaS</a:t>
            </a:r>
            <a:r>
              <a:rPr lang="zh-CN" altLang="en-US" sz="1400" b="1" dirty="0">
                <a:latin typeface="Arial" panose="020B0604020202020204" pitchFamily="34" charset="0"/>
                <a:ea typeface="宋体" panose="02010600030101010101" pitchFamily="2" charset="-122"/>
              </a:rPr>
              <a:t>，但是它包括操作系统和围绕特定应用的必需的服务</a:t>
            </a:r>
            <a:endParaRPr lang="zh-CN" altLang="en-US" sz="1400" b="1" dirty="0">
              <a:latin typeface="Arial" panose="020B0604020202020204" pitchFamily="34" charset="0"/>
              <a:ea typeface="宋体" panose="02010600030101010101" pitchFamily="2" charset="-122"/>
            </a:endParaRPr>
          </a:p>
        </p:txBody>
      </p:sp>
      <p:sp>
        <p:nvSpPr>
          <p:cNvPr id="35867" name="TextBox 12"/>
          <p:cNvSpPr txBox="1"/>
          <p:nvPr/>
        </p:nvSpPr>
        <p:spPr>
          <a:xfrm>
            <a:off x="303213" y="1985963"/>
            <a:ext cx="992187" cy="460375"/>
          </a:xfrm>
          <a:prstGeom prst="rect">
            <a:avLst/>
          </a:prstGeom>
          <a:solidFill>
            <a:schemeClr val="hlink"/>
          </a:solidFill>
          <a:ln w="9525" cap="flat" cmpd="sng">
            <a:solidFill>
              <a:srgbClr val="EB641B"/>
            </a:solidFill>
            <a:prstDash val="solid"/>
            <a:miter/>
            <a:headEnd type="none" w="med" len="med"/>
            <a:tailEnd type="none" w="med" len="med"/>
          </a:ln>
          <a:effectLst>
            <a:outerShdw dist="38100" dir="5400000" rotWithShape="0">
              <a:srgbClr val="000000">
                <a:alpha val="34998"/>
              </a:srgbClr>
            </a:outerShdw>
          </a:effectLst>
        </p:spPr>
        <p:txBody>
          <a:bodyPr wrap="square" anchor="t" anchorCtr="0">
            <a:spAutoFit/>
          </a:bodyPr>
          <a:p>
            <a:pPr algn="ctr"/>
            <a:r>
              <a:rPr lang="en-US" altLang="zh-CN" sz="2400">
                <a:solidFill>
                  <a:srgbClr val="000000"/>
                </a:solidFill>
                <a:latin typeface="Lucida Sans Unicode" panose="020B0602030504020204" pitchFamily="34" charset="0"/>
                <a:ea typeface="黑体" panose="02010609060101010101" pitchFamily="49" charset="-122"/>
              </a:rPr>
              <a:t>SaaS</a:t>
            </a:r>
            <a:endParaRPr lang="en-US" altLang="zh-CN" sz="2400">
              <a:solidFill>
                <a:srgbClr val="000000"/>
              </a:solidFill>
              <a:latin typeface="Lucida Sans Unicode" panose="020B0602030504020204" pitchFamily="34" charset="0"/>
              <a:ea typeface="黑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标题 2"/>
          <p:cNvSpPr>
            <a:spLocks noGrp="1"/>
          </p:cNvSpPr>
          <p:nvPr>
            <p:ph type="title"/>
          </p:nvPr>
        </p:nvSpPr>
        <p:spPr/>
        <p:txBody>
          <a:bodyPr vert="horz" wrap="square" lIns="91440" tIns="45720" rIns="91440" bIns="45720" anchor="ctr" anchorCtr="0"/>
          <a:p>
            <a:r>
              <a:rPr lang="zh-CN" altLang="en-US" dirty="0"/>
              <a:t>提纲</a:t>
            </a:r>
            <a:endParaRPr lang="zh-CN" altLang="en-US" dirty="0"/>
          </a:p>
        </p:txBody>
      </p:sp>
      <p:sp>
        <p:nvSpPr>
          <p:cNvPr id="9218" name="Text Box 6"/>
          <p:cNvSpPr txBox="1"/>
          <p:nvPr/>
        </p:nvSpPr>
        <p:spPr>
          <a:xfrm>
            <a:off x="685800" y="1143000"/>
            <a:ext cx="5181600" cy="4815840"/>
          </a:xfrm>
          <a:prstGeom prst="rect">
            <a:avLst/>
          </a:prstGeom>
          <a:noFill/>
          <a:ln w="9525">
            <a:noFill/>
          </a:ln>
        </p:spPr>
        <p:txBody>
          <a:bodyPr wrap="square" anchor="t" anchorCtr="0">
            <a:spAutoFit/>
          </a:bodyPr>
          <a:p>
            <a:pPr marL="457200" indent="-457200">
              <a:lnSpc>
                <a:spcPct val="160000"/>
              </a:lnSpc>
            </a:pPr>
            <a:r>
              <a:rPr lang="zh-CN" altLang="en-US" sz="2400" b="1" dirty="0">
                <a:solidFill>
                  <a:srgbClr val="000000"/>
                </a:solidFill>
                <a:latin typeface="Arial" panose="020B0604020202020204" pitchFamily="34" charset="0"/>
                <a:ea typeface="黑体" panose="02010609060101010101" pitchFamily="49" charset="-122"/>
              </a:rPr>
              <a:t>1.1 大数据时代</a:t>
            </a:r>
            <a:endParaRPr lang="zh-CN" altLang="en-US" sz="2400" b="1" dirty="0">
              <a:solidFill>
                <a:srgbClr val="000000"/>
              </a:solidFill>
              <a:latin typeface="Arial" panose="020B0604020202020204" pitchFamily="34" charset="0"/>
              <a:ea typeface="黑体" panose="02010609060101010101" pitchFamily="49" charset="-122"/>
            </a:endParaRPr>
          </a:p>
          <a:p>
            <a:pPr marL="457200" indent="-457200">
              <a:lnSpc>
                <a:spcPct val="160000"/>
              </a:lnSpc>
            </a:pPr>
            <a:r>
              <a:rPr lang="zh-CN" altLang="en-US" sz="2400" b="1" dirty="0">
                <a:solidFill>
                  <a:srgbClr val="000000"/>
                </a:solidFill>
                <a:latin typeface="Arial" panose="020B0604020202020204" pitchFamily="34" charset="0"/>
                <a:ea typeface="黑体" panose="02010609060101010101" pitchFamily="49" charset="-122"/>
              </a:rPr>
              <a:t>1.2 大数据的概念</a:t>
            </a:r>
            <a:endParaRPr lang="zh-CN" altLang="en-US" sz="2400" b="1" dirty="0">
              <a:solidFill>
                <a:srgbClr val="000000"/>
              </a:solidFill>
              <a:latin typeface="Arial" panose="020B0604020202020204" pitchFamily="34" charset="0"/>
              <a:ea typeface="黑体" panose="02010609060101010101" pitchFamily="49" charset="-122"/>
            </a:endParaRPr>
          </a:p>
          <a:p>
            <a:pPr marL="457200" indent="-457200">
              <a:lnSpc>
                <a:spcPct val="160000"/>
              </a:lnSpc>
            </a:pPr>
            <a:r>
              <a:rPr lang="zh-CN" altLang="en-US" sz="2400" b="1" dirty="0">
                <a:solidFill>
                  <a:srgbClr val="000000"/>
                </a:solidFill>
                <a:latin typeface="Arial" panose="020B0604020202020204" pitchFamily="34" charset="0"/>
                <a:ea typeface="黑体" panose="02010609060101010101" pitchFamily="49" charset="-122"/>
              </a:rPr>
              <a:t>1.3 大数据的影响</a:t>
            </a:r>
            <a:endParaRPr lang="zh-CN" altLang="en-US" sz="2400" b="1" dirty="0">
              <a:solidFill>
                <a:srgbClr val="000000"/>
              </a:solidFill>
              <a:latin typeface="Arial" panose="020B0604020202020204" pitchFamily="34" charset="0"/>
              <a:ea typeface="黑体" panose="02010609060101010101" pitchFamily="49" charset="-122"/>
            </a:endParaRPr>
          </a:p>
          <a:p>
            <a:pPr marL="457200" indent="-457200">
              <a:lnSpc>
                <a:spcPct val="160000"/>
              </a:lnSpc>
            </a:pPr>
            <a:r>
              <a:rPr lang="zh-CN" altLang="en-US" sz="2400" b="1" dirty="0">
                <a:solidFill>
                  <a:srgbClr val="000000"/>
                </a:solidFill>
                <a:latin typeface="Arial" panose="020B0604020202020204" pitchFamily="34" charset="0"/>
                <a:ea typeface="黑体" panose="02010609060101010101" pitchFamily="49" charset="-122"/>
              </a:rPr>
              <a:t>1.4 大数据的应用</a:t>
            </a:r>
            <a:endParaRPr lang="zh-CN" altLang="en-US" sz="2400" b="1" dirty="0">
              <a:solidFill>
                <a:srgbClr val="000000"/>
              </a:solidFill>
              <a:latin typeface="Arial" panose="020B0604020202020204" pitchFamily="34" charset="0"/>
              <a:ea typeface="黑体" panose="02010609060101010101" pitchFamily="49" charset="-122"/>
            </a:endParaRPr>
          </a:p>
          <a:p>
            <a:pPr marL="457200" indent="-457200">
              <a:lnSpc>
                <a:spcPct val="160000"/>
              </a:lnSpc>
            </a:pPr>
            <a:r>
              <a:rPr lang="zh-CN" altLang="en-US" sz="2400" b="1" dirty="0">
                <a:solidFill>
                  <a:srgbClr val="000000"/>
                </a:solidFill>
                <a:latin typeface="Arial" panose="020B0604020202020204" pitchFamily="34" charset="0"/>
                <a:ea typeface="黑体" panose="02010609060101010101" pitchFamily="49" charset="-122"/>
              </a:rPr>
              <a:t>1.5 大数据关键技术</a:t>
            </a:r>
            <a:endParaRPr lang="zh-CN" altLang="en-US" sz="2400" b="1" dirty="0">
              <a:solidFill>
                <a:srgbClr val="000000"/>
              </a:solidFill>
              <a:latin typeface="Arial" panose="020B0604020202020204" pitchFamily="34" charset="0"/>
              <a:ea typeface="黑体" panose="02010609060101010101" pitchFamily="49" charset="-122"/>
            </a:endParaRPr>
          </a:p>
          <a:p>
            <a:pPr marL="457200" indent="-457200">
              <a:lnSpc>
                <a:spcPct val="160000"/>
              </a:lnSpc>
            </a:pPr>
            <a:r>
              <a:rPr lang="zh-CN" altLang="en-US" sz="2400" b="1" dirty="0">
                <a:solidFill>
                  <a:srgbClr val="000000"/>
                </a:solidFill>
                <a:latin typeface="Arial" panose="020B0604020202020204" pitchFamily="34" charset="0"/>
                <a:ea typeface="黑体" panose="02010609060101010101" pitchFamily="49" charset="-122"/>
              </a:rPr>
              <a:t>1.6 大数据计算模式</a:t>
            </a:r>
            <a:endParaRPr lang="zh-CN" altLang="en-US" sz="2400" b="1" dirty="0">
              <a:solidFill>
                <a:srgbClr val="000000"/>
              </a:solidFill>
              <a:latin typeface="Arial" panose="020B0604020202020204" pitchFamily="34" charset="0"/>
              <a:ea typeface="黑体" panose="02010609060101010101" pitchFamily="49" charset="-122"/>
            </a:endParaRPr>
          </a:p>
          <a:p>
            <a:pPr marL="457200" indent="-457200">
              <a:lnSpc>
                <a:spcPct val="160000"/>
              </a:lnSpc>
            </a:pPr>
            <a:r>
              <a:rPr lang="zh-CN" altLang="en-US" sz="2400" b="1" dirty="0">
                <a:solidFill>
                  <a:srgbClr val="000000"/>
                </a:solidFill>
                <a:latin typeface="Arial" panose="020B0604020202020204" pitchFamily="34" charset="0"/>
                <a:ea typeface="黑体" panose="02010609060101010101" pitchFamily="49" charset="-122"/>
              </a:rPr>
              <a:t>1.7 大数据产业</a:t>
            </a:r>
            <a:endParaRPr lang="zh-CN" altLang="en-US" sz="2400" b="1" dirty="0">
              <a:solidFill>
                <a:srgbClr val="000000"/>
              </a:solidFill>
              <a:latin typeface="Arial" panose="020B0604020202020204" pitchFamily="34" charset="0"/>
              <a:ea typeface="黑体" panose="02010609060101010101" pitchFamily="49" charset="-122"/>
            </a:endParaRPr>
          </a:p>
          <a:p>
            <a:pPr marL="457200" indent="-457200">
              <a:lnSpc>
                <a:spcPct val="160000"/>
              </a:lnSpc>
            </a:pPr>
            <a:r>
              <a:rPr lang="zh-CN" altLang="en-US" sz="2400" b="1" dirty="0">
                <a:solidFill>
                  <a:srgbClr val="000000"/>
                </a:solidFill>
                <a:latin typeface="Arial" panose="020B0604020202020204" pitchFamily="34" charset="0"/>
                <a:ea typeface="黑体" panose="02010609060101010101" pitchFamily="49" charset="-122"/>
              </a:rPr>
              <a:t>1.8 大数据与云计算、物联网</a:t>
            </a:r>
            <a:endParaRPr lang="zh-CN" altLang="en-US" sz="2400" b="1" dirty="0">
              <a:latin typeface="Arial" panose="020B0604020202020204" pitchFamily="34" charset="0"/>
              <a:ea typeface="宋体" panose="02010600030101010101" pitchFamily="2" charset="-122"/>
            </a:endParaRPr>
          </a:p>
        </p:txBody>
      </p:sp>
      <p:graphicFrame>
        <p:nvGraphicFramePr>
          <p:cNvPr id="9219" name="Object 5"/>
          <p:cNvGraphicFramePr>
            <a:graphicFrameLocks noChangeAspect="1"/>
          </p:cNvGraphicFramePr>
          <p:nvPr/>
        </p:nvGraphicFramePr>
        <p:xfrm>
          <a:off x="6019800" y="1066800"/>
          <a:ext cx="3124200" cy="5562600"/>
        </p:xfrm>
        <a:graphic>
          <a:graphicData uri="http://schemas.openxmlformats.org/presentationml/2006/ole">
            <mc:AlternateContent xmlns:mc="http://schemas.openxmlformats.org/markup-compatibility/2006">
              <mc:Choice xmlns:v="urn:schemas-microsoft-com:vml" Requires="v">
                <p:oleObj spid="_x0000_s3076" name="" r:id="rId1" imgW="4762500" imgH="6505575" progId="">
                  <p:embed/>
                </p:oleObj>
              </mc:Choice>
              <mc:Fallback>
                <p:oleObj name="" r:id="rId1" imgW="4762500" imgH="6505575" progId="">
                  <p:embed/>
                  <p:pic>
                    <p:nvPicPr>
                      <p:cNvPr id="0" name="图片 3075"/>
                      <p:cNvPicPr/>
                      <p:nvPr/>
                    </p:nvPicPr>
                    <p:blipFill>
                      <a:blip r:embed="rId2"/>
                      <a:stretch>
                        <a:fillRect/>
                      </a:stretch>
                    </p:blipFill>
                    <p:spPr>
                      <a:xfrm>
                        <a:off x="6019800" y="1066800"/>
                        <a:ext cx="3124200" cy="5562600"/>
                      </a:xfrm>
                      <a:prstGeom prst="rect">
                        <a:avLst/>
                      </a:prstGeom>
                      <a:noFill/>
                      <a:ln w="38100">
                        <a:noFill/>
                        <a:miter/>
                      </a:ln>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Rectangle 2"/>
          <p:cNvSpPr>
            <a:spLocks noGrp="1"/>
          </p:cNvSpPr>
          <p:nvPr>
            <p:ph type="title"/>
          </p:nvPr>
        </p:nvSpPr>
        <p:spPr/>
        <p:txBody>
          <a:bodyPr vert="horz" wrap="square" lIns="91440" tIns="45720" rIns="91440" bIns="45720" anchor="ctr" anchorCtr="0"/>
          <a:p>
            <a:r>
              <a:rPr lang="zh-CN" altLang="en-US" dirty="0"/>
              <a:t>1.8.1 云计算</a:t>
            </a:r>
            <a:endParaRPr lang="zh-CN" altLang="en-US" dirty="0"/>
          </a:p>
        </p:txBody>
      </p:sp>
      <p:sp>
        <p:nvSpPr>
          <p:cNvPr id="36866" name="Rectangle 3"/>
          <p:cNvSpPr>
            <a:spLocks noGrp="1"/>
          </p:cNvSpPr>
          <p:nvPr>
            <p:ph type="body" idx="4294967295"/>
          </p:nvPr>
        </p:nvSpPr>
        <p:spPr>
          <a:xfrm>
            <a:off x="457200" y="1646238"/>
            <a:ext cx="8399463" cy="4525962"/>
          </a:xfrm>
        </p:spPr>
        <p:txBody>
          <a:bodyPr vert="horz" wrap="square" lIns="91440" tIns="45720" rIns="91440" bIns="45720" anchor="t" anchorCtr="0"/>
          <a:p>
            <a:pPr algn="just">
              <a:lnSpc>
                <a:spcPct val="140000"/>
              </a:lnSpc>
              <a:buFont typeface="Wingdings" panose="05000000000000000000" charset="0"/>
              <a:buChar char="l"/>
            </a:pPr>
            <a:r>
              <a:rPr lang="zh-CN" altLang="en-US" sz="2400" b="1" dirty="0">
                <a:solidFill>
                  <a:srgbClr val="FF0000"/>
                </a:solidFill>
                <a:latin typeface="微软雅黑" panose="020B0503020204020204" charset="-122"/>
                <a:ea typeface="微软雅黑" panose="020B0503020204020204" charset="-122"/>
              </a:rPr>
              <a:t>云计算关键技术</a:t>
            </a:r>
            <a:r>
              <a:rPr lang="zh-CN" altLang="en-US" sz="2400" b="1" dirty="0"/>
              <a:t>包括：</a:t>
            </a:r>
            <a:r>
              <a:rPr lang="zh-CN" altLang="en-US" sz="2400" b="1" dirty="0">
                <a:solidFill>
                  <a:srgbClr val="FF0000"/>
                </a:solidFill>
                <a:latin typeface="微软雅黑" panose="020B0503020204020204" charset="-122"/>
                <a:ea typeface="微软雅黑" panose="020B0503020204020204" charset="-122"/>
              </a:rPr>
              <a:t>虚拟化</a:t>
            </a:r>
            <a:r>
              <a:rPr lang="zh-CN" altLang="en-US" sz="2400" b="1" dirty="0"/>
              <a:t>、</a:t>
            </a:r>
            <a:r>
              <a:rPr lang="zh-CN" altLang="en-US" sz="2400" b="1" dirty="0">
                <a:solidFill>
                  <a:srgbClr val="FF0000"/>
                </a:solidFill>
                <a:latin typeface="微软雅黑" panose="020B0503020204020204" charset="-122"/>
                <a:ea typeface="微软雅黑" panose="020B0503020204020204" charset="-122"/>
              </a:rPr>
              <a:t>分布式存储</a:t>
            </a:r>
            <a:r>
              <a:rPr lang="zh-CN" altLang="en-US" sz="2400" b="1" dirty="0"/>
              <a:t>、</a:t>
            </a:r>
            <a:r>
              <a:rPr lang="zh-CN" altLang="en-US" sz="2400" b="1" dirty="0">
                <a:solidFill>
                  <a:srgbClr val="FF0000"/>
                </a:solidFill>
                <a:latin typeface="微软雅黑" panose="020B0503020204020204" charset="-122"/>
                <a:ea typeface="微软雅黑" panose="020B0503020204020204" charset="-122"/>
              </a:rPr>
              <a:t>分布式计算</a:t>
            </a:r>
            <a:r>
              <a:rPr lang="zh-CN" altLang="en-US" sz="2400" b="1" dirty="0"/>
              <a:t>和</a:t>
            </a:r>
            <a:r>
              <a:rPr lang="zh-CN" altLang="en-US" sz="2400" b="1" dirty="0">
                <a:solidFill>
                  <a:srgbClr val="FF0000"/>
                </a:solidFill>
                <a:latin typeface="微软雅黑" panose="020B0503020204020204" charset="-122"/>
                <a:ea typeface="微软雅黑" panose="020B0503020204020204" charset="-122"/>
              </a:rPr>
              <a:t>多租户</a:t>
            </a:r>
            <a:r>
              <a:rPr lang="zh-CN" altLang="en-US" sz="2400" b="1" dirty="0"/>
              <a:t>等。</a:t>
            </a:r>
            <a:endParaRPr lang="zh-CN" altLang="en-US" sz="2400" b="1" dirty="0"/>
          </a:p>
        </p:txBody>
      </p:sp>
      <p:pic>
        <p:nvPicPr>
          <p:cNvPr id="36867" name="Picture 5"/>
          <p:cNvPicPr>
            <a:picLocks noChangeAspect="1"/>
          </p:cNvPicPr>
          <p:nvPr/>
        </p:nvPicPr>
        <p:blipFill>
          <a:blip r:embed="rId1"/>
          <a:srcRect l="8873" r="8873"/>
          <a:stretch>
            <a:fillRect/>
          </a:stretch>
        </p:blipFill>
        <p:spPr>
          <a:xfrm>
            <a:off x="1981200" y="2816225"/>
            <a:ext cx="5181600" cy="3465513"/>
          </a:xfrm>
          <a:prstGeom prst="rect">
            <a:avLst/>
          </a:prstGeom>
          <a:noFill/>
          <a:ln w="9525">
            <a:noFill/>
          </a:ln>
        </p:spPr>
      </p:pic>
      <p:sp>
        <p:nvSpPr>
          <p:cNvPr id="36868" name="Rectangle 7"/>
          <p:cNvSpPr/>
          <p:nvPr/>
        </p:nvSpPr>
        <p:spPr>
          <a:xfrm>
            <a:off x="381000" y="1079500"/>
            <a:ext cx="8477250" cy="522288"/>
          </a:xfrm>
          <a:prstGeom prst="rect">
            <a:avLst/>
          </a:prstGeom>
          <a:noFill/>
          <a:ln w="9525">
            <a:noFill/>
          </a:ln>
        </p:spPr>
        <p:txBody>
          <a:bodyPr wrap="square" anchor="ctr" anchorCtr="0">
            <a:spAutoFit/>
          </a:bodyPr>
          <a:p>
            <a:pPr algn="just" eaLnBrk="0" hangingPunct="0"/>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云计算关键技术</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Rectangle 2"/>
          <p:cNvSpPr>
            <a:spLocks noGrp="1"/>
          </p:cNvSpPr>
          <p:nvPr>
            <p:ph type="title"/>
          </p:nvPr>
        </p:nvSpPr>
        <p:spPr/>
        <p:txBody>
          <a:bodyPr vert="horz" wrap="square" lIns="91440" tIns="45720" rIns="91440" bIns="45720" anchor="ctr" anchorCtr="0"/>
          <a:p>
            <a:r>
              <a:rPr lang="en-US" altLang="zh-CN" dirty="0"/>
              <a:t>1.8</a:t>
            </a:r>
            <a:r>
              <a:rPr lang="zh-CN" altLang="en-US" dirty="0"/>
              <a:t>.1 云计算</a:t>
            </a:r>
            <a:endParaRPr lang="zh-CN" altLang="en-US" dirty="0"/>
          </a:p>
        </p:txBody>
      </p:sp>
      <p:sp>
        <p:nvSpPr>
          <p:cNvPr id="37890" name="Rectangle 3"/>
          <p:cNvSpPr>
            <a:spLocks noGrp="1"/>
          </p:cNvSpPr>
          <p:nvPr>
            <p:ph type="body" idx="4294967295"/>
          </p:nvPr>
        </p:nvSpPr>
        <p:spPr>
          <a:xfrm>
            <a:off x="546100" y="1587500"/>
            <a:ext cx="8229600" cy="3773488"/>
          </a:xfrm>
        </p:spPr>
        <p:txBody>
          <a:bodyPr vert="horz" wrap="square" lIns="91440" tIns="45720" rIns="91440" bIns="45720" anchor="t" anchorCtr="0"/>
          <a:p>
            <a:pPr algn="just">
              <a:lnSpc>
                <a:spcPct val="130000"/>
              </a:lnSpc>
              <a:buFont typeface="Wingdings" panose="05000000000000000000" charset="0"/>
              <a:buChar char="l"/>
            </a:pPr>
            <a:r>
              <a:rPr lang="zh-CN" altLang="en-US" sz="2400" b="1" dirty="0"/>
              <a:t>云计算数据中心是一整套复杂的设施，包括刀片服务器、宽带网络连接、环境控制设备、监控设备以及各种安全装置等。</a:t>
            </a:r>
            <a:endParaRPr lang="zh-CN" altLang="en-US" sz="2400" b="1" dirty="0"/>
          </a:p>
          <a:p>
            <a:pPr algn="just">
              <a:lnSpc>
                <a:spcPct val="130000"/>
              </a:lnSpc>
              <a:buFont typeface="Wingdings" panose="05000000000000000000" charset="0"/>
              <a:buChar char="l"/>
            </a:pPr>
            <a:r>
              <a:rPr lang="zh-CN" altLang="en-US" sz="2400" b="1" dirty="0"/>
              <a:t>数据中心是云计算的重要载体，为云计算提供计算、存储和带宽等各种硬件资源，为各种平台和应用提供运行支撑环境。</a:t>
            </a:r>
            <a:endParaRPr lang="en-US" altLang="zh-CN" sz="2400" b="1" dirty="0"/>
          </a:p>
          <a:p>
            <a:pPr algn="just">
              <a:lnSpc>
                <a:spcPct val="130000"/>
              </a:lnSpc>
              <a:buFont typeface="Wingdings" panose="05000000000000000000" charset="0"/>
              <a:buChar char="l"/>
            </a:pPr>
            <a:r>
              <a:rPr lang="zh-CN" altLang="en-US" sz="2400" b="1" dirty="0"/>
              <a:t>全国各地推进数据中心建设。</a:t>
            </a:r>
            <a:endParaRPr lang="zh-CN" altLang="en-US" sz="2400" b="1" dirty="0"/>
          </a:p>
        </p:txBody>
      </p:sp>
      <p:sp>
        <p:nvSpPr>
          <p:cNvPr id="37891" name="Rectangle 6"/>
          <p:cNvSpPr/>
          <p:nvPr/>
        </p:nvSpPr>
        <p:spPr>
          <a:xfrm>
            <a:off x="109538" y="1065213"/>
            <a:ext cx="8666162" cy="522287"/>
          </a:xfrm>
          <a:prstGeom prst="rect">
            <a:avLst/>
          </a:prstGeom>
          <a:noFill/>
          <a:ln w="9525">
            <a:noFill/>
          </a:ln>
        </p:spPr>
        <p:txBody>
          <a:bodyPr wrap="square" anchor="ctr" anchorCtr="0">
            <a:spAutoFit/>
          </a:bodyPr>
          <a:p>
            <a:pPr algn="just" eaLnBrk="0" hangingPunct="0"/>
            <a:r>
              <a:rPr lang="en-US" altLang="zh-CN" sz="2800" b="1" dirty="0">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云计算数据中心</a:t>
            </a:r>
            <a:endParaRPr lang="zh-CN" altLang="en-US" sz="2800" b="1" dirty="0">
              <a:latin typeface="黑体" panose="02010609060101010101" pitchFamily="49" charset="-122"/>
              <a:ea typeface="黑体" panose="02010609060101010101" pitchFamily="49" charset="-122"/>
            </a:endParaRPr>
          </a:p>
        </p:txBody>
      </p:sp>
      <p:pic>
        <p:nvPicPr>
          <p:cNvPr id="37892" name="Picture 6" descr="c:\users\lenovo\appdata\roaming\360se6\User Data\temp\1712963_1.jpg"/>
          <p:cNvPicPr>
            <a:picLocks noChangeAspect="1"/>
          </p:cNvPicPr>
          <p:nvPr/>
        </p:nvPicPr>
        <p:blipFill>
          <a:blip r:embed="rId1"/>
          <a:stretch>
            <a:fillRect/>
          </a:stretch>
        </p:blipFill>
        <p:spPr>
          <a:xfrm>
            <a:off x="4867275" y="4268788"/>
            <a:ext cx="4067175" cy="2132012"/>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2"/>
          <p:cNvSpPr>
            <a:spLocks noGrp="1"/>
          </p:cNvSpPr>
          <p:nvPr>
            <p:ph type="title"/>
          </p:nvPr>
        </p:nvSpPr>
        <p:spPr/>
        <p:txBody>
          <a:bodyPr vert="horz" wrap="square" lIns="91440" tIns="45720" rIns="91440" bIns="45720" anchor="ctr" anchorCtr="0"/>
          <a:p>
            <a:r>
              <a:rPr lang="zh-CN" altLang="en-US" dirty="0"/>
              <a:t>1.8.1 云计算</a:t>
            </a:r>
            <a:endParaRPr lang="zh-CN" altLang="en-US" dirty="0"/>
          </a:p>
        </p:txBody>
      </p:sp>
      <p:sp>
        <p:nvSpPr>
          <p:cNvPr id="38914" name="Rectangle 3"/>
          <p:cNvSpPr>
            <a:spLocks noGrp="1"/>
          </p:cNvSpPr>
          <p:nvPr>
            <p:ph type="body" idx="4294967295"/>
          </p:nvPr>
        </p:nvSpPr>
        <p:spPr>
          <a:xfrm>
            <a:off x="457200" y="1524000"/>
            <a:ext cx="8458200" cy="5053013"/>
          </a:xfrm>
        </p:spPr>
        <p:txBody>
          <a:bodyPr vert="horz" wrap="square" lIns="91440" tIns="45720" rIns="91440" bIns="45720" anchor="t" anchorCtr="0"/>
          <a:p>
            <a:pPr algn="just">
              <a:lnSpc>
                <a:spcPct val="100000"/>
              </a:lnSpc>
              <a:buFont typeface="Wingdings" panose="05000000000000000000" charset="0"/>
              <a:buChar char="l"/>
            </a:pPr>
            <a:r>
              <a:rPr lang="zh-CN" altLang="en-US" sz="2400" b="1" dirty="0">
                <a:solidFill>
                  <a:srgbClr val="FF0000"/>
                </a:solidFill>
                <a:latin typeface="微软雅黑" panose="020B0503020204020204" charset="-122"/>
                <a:ea typeface="微软雅黑" panose="020B0503020204020204" charset="-122"/>
              </a:rPr>
              <a:t>政务云</a:t>
            </a:r>
            <a:r>
              <a:rPr lang="zh-CN" altLang="en-US" sz="2400" b="1" dirty="0">
                <a:latin typeface="宋体" panose="02010600030101010101" pitchFamily="2" charset="-122"/>
              </a:rPr>
              <a:t>上可以部署公共安全管理、容灾备份、城市管理、应急管理、智能交通、社会保障等应用，通过集约化建设及管理和运行，可以实现信息资源整合和政务资源共享，推动政务管理创新，加快向服务型政府转型。</a:t>
            </a:r>
            <a:endParaRPr lang="zh-CN" altLang="en-US" sz="2400" b="1" dirty="0">
              <a:latin typeface="宋体" panose="02010600030101010101" pitchFamily="2" charset="-122"/>
            </a:endParaRPr>
          </a:p>
          <a:p>
            <a:pPr algn="just">
              <a:lnSpc>
                <a:spcPct val="100000"/>
              </a:lnSpc>
              <a:buFont typeface="Wingdings" panose="05000000000000000000" charset="0"/>
              <a:buChar char="l"/>
            </a:pPr>
            <a:r>
              <a:rPr lang="zh-CN" altLang="en-US" sz="2400" b="1" dirty="0">
                <a:solidFill>
                  <a:srgbClr val="FF0000"/>
                </a:solidFill>
                <a:latin typeface="微软雅黑" panose="020B0503020204020204" charset="-122"/>
                <a:ea typeface="微软雅黑" panose="020B0503020204020204" charset="-122"/>
              </a:rPr>
              <a:t>教育云</a:t>
            </a:r>
            <a:r>
              <a:rPr lang="zh-CN" altLang="en-US" sz="2400" b="1" dirty="0">
                <a:latin typeface="宋体" panose="02010600030101010101" pitchFamily="2" charset="-122"/>
              </a:rPr>
              <a:t>可以有效整合幼儿教育、中小学教育、高等教育以及继续教育等优质教育资源，逐步实现教育信息共享、教育资源共享及教育资源深度挖掘等目标。</a:t>
            </a:r>
            <a:endParaRPr lang="zh-CN" altLang="en-US" sz="2400" b="1" dirty="0">
              <a:latin typeface="宋体" panose="02010600030101010101" pitchFamily="2" charset="-122"/>
            </a:endParaRPr>
          </a:p>
          <a:p>
            <a:pPr algn="just">
              <a:lnSpc>
                <a:spcPct val="100000"/>
              </a:lnSpc>
              <a:buFont typeface="Wingdings" panose="05000000000000000000" charset="0"/>
              <a:buChar char="l"/>
            </a:pPr>
            <a:r>
              <a:rPr lang="zh-CN" altLang="en-US" sz="2400" b="1" dirty="0">
                <a:latin typeface="宋体" panose="02010600030101010101" pitchFamily="2" charset="-122"/>
              </a:rPr>
              <a:t>中小</a:t>
            </a:r>
            <a:r>
              <a:rPr lang="zh-CN" altLang="en-US" sz="2400" b="1" dirty="0">
                <a:solidFill>
                  <a:srgbClr val="FF0000"/>
                </a:solidFill>
                <a:latin typeface="微软雅黑" panose="020B0503020204020204" charset="-122"/>
                <a:ea typeface="微软雅黑" panose="020B0503020204020204" charset="-122"/>
              </a:rPr>
              <a:t>企业云</a:t>
            </a:r>
            <a:r>
              <a:rPr lang="zh-CN" altLang="en-US" sz="2400" b="1" dirty="0">
                <a:latin typeface="宋体" panose="02010600030101010101" pitchFamily="2" charset="-122"/>
              </a:rPr>
              <a:t>能够让企业以低廉的成本建立财务、供应链、客户关系等管理应用系统，大大降低企业信息化门槛，迅速提升企业信息化水平，增强企业市场竞争力。</a:t>
            </a:r>
            <a:endParaRPr lang="zh-CN" altLang="en-US" sz="2400" b="1" dirty="0">
              <a:latin typeface="宋体" panose="02010600030101010101" pitchFamily="2" charset="-122"/>
            </a:endParaRPr>
          </a:p>
          <a:p>
            <a:pPr algn="just">
              <a:lnSpc>
                <a:spcPct val="100000"/>
              </a:lnSpc>
              <a:buFont typeface="Wingdings" panose="05000000000000000000" charset="0"/>
              <a:buChar char="l"/>
            </a:pPr>
            <a:r>
              <a:rPr lang="zh-CN" altLang="en-US" sz="2400" b="1" dirty="0">
                <a:solidFill>
                  <a:srgbClr val="FF0000"/>
                </a:solidFill>
                <a:latin typeface="微软雅黑" panose="020B0503020204020204" charset="-122"/>
                <a:ea typeface="微软雅黑" panose="020B0503020204020204" charset="-122"/>
              </a:rPr>
              <a:t>医疗云</a:t>
            </a:r>
            <a:r>
              <a:rPr lang="zh-CN" altLang="en-US" sz="2400" b="1" dirty="0">
                <a:latin typeface="宋体" panose="02010600030101010101" pitchFamily="2" charset="-122"/>
              </a:rPr>
              <a:t>可以推动医院与医院、医院与社区、医院与急救中心、医院与家庭之间的服务共享，并形成一套全新的医疗健康服务系统，从而有效地提高医疗保健的质量。</a:t>
            </a:r>
            <a:endParaRPr lang="zh-CN" altLang="en-US" sz="2400" b="1" dirty="0">
              <a:latin typeface="宋体" panose="02010600030101010101" pitchFamily="2" charset="-122"/>
            </a:endParaRPr>
          </a:p>
        </p:txBody>
      </p:sp>
      <p:sp>
        <p:nvSpPr>
          <p:cNvPr id="38915" name="Rectangle 5"/>
          <p:cNvSpPr/>
          <p:nvPr/>
        </p:nvSpPr>
        <p:spPr>
          <a:xfrm>
            <a:off x="160338" y="1065213"/>
            <a:ext cx="8755062" cy="522287"/>
          </a:xfrm>
          <a:prstGeom prst="rect">
            <a:avLst/>
          </a:prstGeom>
          <a:noFill/>
          <a:ln w="9525">
            <a:noFill/>
          </a:ln>
        </p:spPr>
        <p:txBody>
          <a:bodyPr wrap="square" anchor="ctr" anchorCtr="0">
            <a:spAutoFit/>
          </a:bodyPr>
          <a:p>
            <a:pPr algn="just" eaLnBrk="0" hangingPunct="0"/>
            <a:r>
              <a:rPr lang="en-US" altLang="zh-CN" sz="2800" b="1" dirty="0">
                <a:latin typeface="黑体" panose="02010609060101010101" pitchFamily="49" charset="-122"/>
                <a:ea typeface="黑体" panose="02010609060101010101" pitchFamily="49" charset="-122"/>
              </a:rPr>
              <a:t>4.</a:t>
            </a:r>
            <a:r>
              <a:rPr lang="zh-CN" altLang="en-US" sz="2800" b="1" dirty="0">
                <a:latin typeface="黑体" panose="02010609060101010101" pitchFamily="49" charset="-122"/>
                <a:ea typeface="黑体" panose="02010609060101010101" pitchFamily="49" charset="-122"/>
              </a:rPr>
              <a:t>云计算应用</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2"/>
          <p:cNvSpPr>
            <a:spLocks noGrp="1"/>
          </p:cNvSpPr>
          <p:nvPr>
            <p:ph type="title"/>
          </p:nvPr>
        </p:nvSpPr>
        <p:spPr/>
        <p:txBody>
          <a:bodyPr vert="horz" wrap="square" lIns="91440" tIns="45720" rIns="91440" bIns="45720" anchor="ctr" anchorCtr="0"/>
          <a:p>
            <a:r>
              <a:rPr lang="zh-CN" altLang="en-US" dirty="0"/>
              <a:t>1.8.1 云计算</a:t>
            </a:r>
            <a:endParaRPr lang="zh-CN" altLang="en-US" dirty="0"/>
          </a:p>
        </p:txBody>
      </p:sp>
      <p:sp>
        <p:nvSpPr>
          <p:cNvPr id="39938" name="Rectangle 3"/>
          <p:cNvSpPr>
            <a:spLocks noGrp="1"/>
          </p:cNvSpPr>
          <p:nvPr>
            <p:ph type="body" idx="4294967295"/>
          </p:nvPr>
        </p:nvSpPr>
        <p:spPr>
          <a:xfrm>
            <a:off x="457200" y="1587500"/>
            <a:ext cx="8372475" cy="4213225"/>
          </a:xfrm>
        </p:spPr>
        <p:txBody>
          <a:bodyPr vert="horz" wrap="square" lIns="91440" tIns="45720" rIns="91440" bIns="45720" anchor="t" anchorCtr="0"/>
          <a:p>
            <a:pPr algn="just">
              <a:lnSpc>
                <a:spcPct val="160000"/>
              </a:lnSpc>
              <a:buFont typeface="Wingdings" panose="05000000000000000000" charset="0"/>
              <a:buChar char="l"/>
            </a:pPr>
            <a:r>
              <a:rPr lang="zh-CN" altLang="en-US" sz="2800" b="1" dirty="0"/>
              <a:t> </a:t>
            </a:r>
            <a:r>
              <a:rPr lang="zh-CN" altLang="en-US" sz="2800" b="1" dirty="0">
                <a:solidFill>
                  <a:srgbClr val="FF0000"/>
                </a:solidFill>
                <a:latin typeface="微软雅黑" panose="020B0503020204020204" charset="-122"/>
                <a:ea typeface="微软雅黑" panose="020B0503020204020204" charset="-122"/>
              </a:rPr>
              <a:t>云计算产业</a:t>
            </a:r>
            <a:r>
              <a:rPr lang="zh-CN" altLang="en-US" sz="2800" b="1" dirty="0"/>
              <a:t>作为战略性新兴产业，近些年得到了迅速发展，形成了成熟的产业链结构，产业涵盖硬件与设备制造、基础设施运营、软件与解决方案供应商、基础设施即服务（</a:t>
            </a:r>
            <a:r>
              <a:rPr lang="en-US" altLang="zh-CN" sz="2800" b="1" dirty="0"/>
              <a:t>IaaS</a:t>
            </a:r>
            <a:r>
              <a:rPr lang="zh-CN" altLang="en-US" sz="2800" b="1" dirty="0"/>
              <a:t>）、平台即服务（</a:t>
            </a:r>
            <a:r>
              <a:rPr lang="en-US" altLang="zh-CN" sz="2800" b="1" dirty="0"/>
              <a:t>PaaS</a:t>
            </a:r>
            <a:r>
              <a:rPr lang="zh-CN" altLang="en-US" sz="2800" b="1" dirty="0"/>
              <a:t>）、软件即服务（</a:t>
            </a:r>
            <a:r>
              <a:rPr lang="en-US" altLang="zh-CN" sz="2800" b="1" dirty="0"/>
              <a:t>SaaS</a:t>
            </a:r>
            <a:r>
              <a:rPr lang="zh-CN" altLang="en-US" sz="2800" b="1" dirty="0"/>
              <a:t>）、终端设备、云安全、云计算交付</a:t>
            </a:r>
            <a:r>
              <a:rPr lang="en-US" altLang="zh-CN" sz="2800" b="1" dirty="0"/>
              <a:t>/</a:t>
            </a:r>
            <a:r>
              <a:rPr lang="zh-CN" altLang="en-US" sz="2800" b="1" dirty="0"/>
              <a:t>咨询</a:t>
            </a:r>
            <a:r>
              <a:rPr lang="en-US" altLang="zh-CN" sz="2800" b="1" dirty="0"/>
              <a:t>/</a:t>
            </a:r>
            <a:r>
              <a:rPr lang="zh-CN" altLang="en-US" sz="2800" b="1" dirty="0"/>
              <a:t>认证等环节。</a:t>
            </a:r>
            <a:endParaRPr lang="zh-CN" altLang="en-US" sz="2800" b="1" dirty="0"/>
          </a:p>
        </p:txBody>
      </p:sp>
      <p:sp>
        <p:nvSpPr>
          <p:cNvPr id="39939" name="Rectangle 6"/>
          <p:cNvSpPr/>
          <p:nvPr/>
        </p:nvSpPr>
        <p:spPr>
          <a:xfrm>
            <a:off x="257175" y="1065213"/>
            <a:ext cx="8572500" cy="522287"/>
          </a:xfrm>
          <a:prstGeom prst="rect">
            <a:avLst/>
          </a:prstGeom>
          <a:noFill/>
          <a:ln w="9525">
            <a:noFill/>
          </a:ln>
        </p:spPr>
        <p:txBody>
          <a:bodyPr wrap="square" anchor="ctr" anchorCtr="0">
            <a:spAutoFit/>
          </a:bodyPr>
          <a:p>
            <a:pPr algn="just" eaLnBrk="0" hangingPunct="0"/>
            <a:r>
              <a:rPr lang="en-US" altLang="zh-CN" sz="2800" b="1" dirty="0">
                <a:latin typeface="黑体" panose="02010609060101010101" pitchFamily="49" charset="-122"/>
                <a:ea typeface="黑体" panose="02010609060101010101" pitchFamily="49" charset="-122"/>
              </a:rPr>
              <a:t>5.</a:t>
            </a:r>
            <a:r>
              <a:rPr lang="zh-CN" altLang="en-US" sz="2800" b="1" dirty="0">
                <a:latin typeface="黑体" panose="02010609060101010101" pitchFamily="49" charset="-122"/>
                <a:ea typeface="黑体" panose="02010609060101010101" pitchFamily="49" charset="-122"/>
              </a:rPr>
              <a:t>云计算产业</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61" name="Picture 7"/>
          <p:cNvPicPr>
            <a:picLocks noChangeAspect="1"/>
          </p:cNvPicPr>
          <p:nvPr/>
        </p:nvPicPr>
        <p:blipFill>
          <a:blip r:embed="rId1"/>
          <a:stretch>
            <a:fillRect/>
          </a:stretch>
        </p:blipFill>
        <p:spPr>
          <a:xfrm>
            <a:off x="142875" y="1781175"/>
            <a:ext cx="8870950" cy="4081463"/>
          </a:xfrm>
          <a:prstGeom prst="rect">
            <a:avLst/>
          </a:prstGeom>
          <a:noFill/>
          <a:ln w="9525">
            <a:noFill/>
          </a:ln>
        </p:spPr>
      </p:pic>
      <p:sp>
        <p:nvSpPr>
          <p:cNvPr id="40962" name="Rectangle 2"/>
          <p:cNvSpPr>
            <a:spLocks noGrp="1"/>
          </p:cNvSpPr>
          <p:nvPr>
            <p:ph type="title"/>
          </p:nvPr>
        </p:nvSpPr>
        <p:spPr/>
        <p:txBody>
          <a:bodyPr vert="horz" wrap="square" lIns="91440" tIns="45720" rIns="91440" bIns="45720" anchor="ctr" anchorCtr="0"/>
          <a:p>
            <a:r>
              <a:rPr lang="zh-CN" altLang="en-US" dirty="0"/>
              <a:t>1.8.1 云计算</a:t>
            </a:r>
            <a:endParaRPr lang="zh-CN" altLang="en-US" dirty="0"/>
          </a:p>
        </p:txBody>
      </p:sp>
      <p:sp>
        <p:nvSpPr>
          <p:cNvPr id="40963" name="Text Box 5"/>
          <p:cNvSpPr txBox="1"/>
          <p:nvPr/>
        </p:nvSpPr>
        <p:spPr>
          <a:xfrm>
            <a:off x="3113088" y="5959475"/>
            <a:ext cx="3059112" cy="460375"/>
          </a:xfrm>
          <a:prstGeom prst="rect">
            <a:avLst/>
          </a:prstGeom>
          <a:noFill/>
          <a:ln w="9525">
            <a:noFill/>
          </a:ln>
        </p:spPr>
        <p:txBody>
          <a:bodyPr wrap="square" anchor="t" anchorCtr="0">
            <a:spAutoFit/>
          </a:bodyPr>
          <a:p>
            <a:pPr algn="ctr"/>
            <a:r>
              <a:rPr lang="zh-CN" altLang="en-US" sz="2400" b="1" dirty="0">
                <a:latin typeface="Arial" panose="020B0604020202020204" pitchFamily="34" charset="0"/>
                <a:ea typeface="宋体" panose="02010600030101010101" pitchFamily="2" charset="-122"/>
              </a:rPr>
              <a:t>图</a:t>
            </a:r>
            <a:r>
              <a:rPr lang="en-US" altLang="zh-CN" sz="2400" b="1" dirty="0">
                <a:latin typeface="Arial" panose="020B0604020202020204" pitchFamily="34" charset="0"/>
                <a:ea typeface="宋体" panose="02010600030101010101" pitchFamily="2" charset="-122"/>
              </a:rPr>
              <a:t>1-8 </a:t>
            </a:r>
            <a:r>
              <a:rPr lang="zh-CN" altLang="en-US" sz="2400" b="1" dirty="0">
                <a:latin typeface="Arial" panose="020B0604020202020204" pitchFamily="34" charset="0"/>
                <a:ea typeface="宋体" panose="02010600030101010101" pitchFamily="2" charset="-122"/>
              </a:rPr>
              <a:t> 云计算产业链</a:t>
            </a:r>
            <a:endParaRPr lang="zh-CN" altLang="en-US" sz="2400" b="1" dirty="0">
              <a:latin typeface="Arial" panose="020B0604020202020204" pitchFamily="34" charset="0"/>
              <a:ea typeface="宋体" panose="02010600030101010101" pitchFamily="2" charset="-122"/>
            </a:endParaRPr>
          </a:p>
        </p:txBody>
      </p:sp>
      <p:sp>
        <p:nvSpPr>
          <p:cNvPr id="40964" name="Rectangle 6"/>
          <p:cNvSpPr/>
          <p:nvPr/>
        </p:nvSpPr>
        <p:spPr>
          <a:xfrm>
            <a:off x="257175" y="1065213"/>
            <a:ext cx="8589963" cy="522287"/>
          </a:xfrm>
          <a:prstGeom prst="rect">
            <a:avLst/>
          </a:prstGeom>
          <a:noFill/>
          <a:ln w="9525">
            <a:noFill/>
          </a:ln>
        </p:spPr>
        <p:txBody>
          <a:bodyPr wrap="square" anchor="ctr" anchorCtr="0">
            <a:spAutoFit/>
          </a:bodyPr>
          <a:p>
            <a:pPr algn="just" eaLnBrk="0" hangingPunct="0"/>
            <a:r>
              <a:rPr lang="en-US" altLang="zh-CN" sz="2800" b="1" dirty="0">
                <a:latin typeface="黑体" panose="02010609060101010101" pitchFamily="49" charset="-122"/>
                <a:ea typeface="黑体" panose="02010609060101010101" pitchFamily="49" charset="-122"/>
              </a:rPr>
              <a:t>5.</a:t>
            </a:r>
            <a:r>
              <a:rPr lang="zh-CN" altLang="en-US" sz="2800" b="1" dirty="0">
                <a:latin typeface="黑体" panose="02010609060101010101" pitchFamily="49" charset="-122"/>
                <a:ea typeface="黑体" panose="02010609060101010101" pitchFamily="49" charset="-122"/>
              </a:rPr>
              <a:t>云计算产业</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Rectangle 2"/>
          <p:cNvSpPr>
            <a:spLocks noGrp="1"/>
          </p:cNvSpPr>
          <p:nvPr>
            <p:ph type="title"/>
          </p:nvPr>
        </p:nvSpPr>
        <p:spPr/>
        <p:txBody>
          <a:bodyPr vert="horz" wrap="square" lIns="91440" tIns="45720" rIns="91440" bIns="45720" anchor="ctr" anchorCtr="0"/>
          <a:p>
            <a:r>
              <a:rPr lang="zh-CN" altLang="en-US" dirty="0"/>
              <a:t>1.8.2 物联网（</a:t>
            </a:r>
            <a:r>
              <a:rPr lang="en-US" altLang="zh-CN" dirty="0"/>
              <a:t>IOT</a:t>
            </a:r>
            <a:r>
              <a:rPr lang="zh-CN" altLang="en-US" dirty="0"/>
              <a:t>）</a:t>
            </a:r>
            <a:endParaRPr lang="zh-CN" altLang="en-US" dirty="0"/>
          </a:p>
        </p:txBody>
      </p:sp>
      <p:sp>
        <p:nvSpPr>
          <p:cNvPr id="41986" name="Rectangle 3"/>
          <p:cNvSpPr>
            <a:spLocks noGrp="1"/>
          </p:cNvSpPr>
          <p:nvPr>
            <p:ph type="body" idx="4294967295"/>
          </p:nvPr>
        </p:nvSpPr>
        <p:spPr>
          <a:xfrm>
            <a:off x="457200" y="1598613"/>
            <a:ext cx="8229600" cy="4348162"/>
          </a:xfrm>
        </p:spPr>
        <p:txBody>
          <a:bodyPr vert="horz" wrap="square" lIns="91440" tIns="45720" rIns="91440" bIns="45720" anchor="t" anchorCtr="0"/>
          <a:p>
            <a:pPr algn="just">
              <a:lnSpc>
                <a:spcPct val="190000"/>
              </a:lnSpc>
              <a:buFont typeface="Wingdings" panose="05000000000000000000" charset="0"/>
              <a:buChar char="l"/>
            </a:pPr>
            <a:r>
              <a:rPr lang="zh-CN" altLang="en-US" sz="2800" b="1" dirty="0">
                <a:solidFill>
                  <a:srgbClr val="FF0000"/>
                </a:solidFill>
                <a:latin typeface="微软雅黑" panose="020B0503020204020204" charset="-122"/>
                <a:ea typeface="微软雅黑" panose="020B0503020204020204" charset="-122"/>
              </a:rPr>
              <a:t>物联网</a:t>
            </a:r>
            <a:r>
              <a:rPr lang="zh-CN" altLang="en-US" sz="2800" b="1" dirty="0"/>
              <a:t>是物物相连的互联网，是互联网的延伸，它利用局部网络或互联网等通信技术把传感器、控制器、机器、人员和物等通过新的方式联在一起，形成人与物、物与物相联，实现信息化和远程管理控制。</a:t>
            </a:r>
            <a:endParaRPr lang="zh-CN" altLang="en-US" sz="2800" b="1" dirty="0"/>
          </a:p>
        </p:txBody>
      </p:sp>
      <p:sp>
        <p:nvSpPr>
          <p:cNvPr id="41987" name="Rectangle 5"/>
          <p:cNvSpPr/>
          <p:nvPr/>
        </p:nvSpPr>
        <p:spPr>
          <a:xfrm>
            <a:off x="228600" y="1216025"/>
            <a:ext cx="8458200" cy="522288"/>
          </a:xfrm>
          <a:prstGeom prst="rect">
            <a:avLst/>
          </a:prstGeom>
          <a:noFill/>
          <a:ln w="9525">
            <a:noFill/>
          </a:ln>
        </p:spPr>
        <p:txBody>
          <a:bodyPr wrap="square" anchor="ctr" anchorCtr="0">
            <a:spAutoFit/>
          </a:bodyPr>
          <a:p>
            <a:pPr eaLnBrk="0" hangingPunct="0"/>
            <a:r>
              <a:rPr lang="en-US" altLang="zh-CN" sz="2800" b="1" dirty="0">
                <a:latin typeface="黑体" panose="02010609060101010101" pitchFamily="49" charset="-122"/>
                <a:ea typeface="黑体" panose="02010609060101010101" pitchFamily="49" charset="-122"/>
              </a:rPr>
              <a:t>1. </a:t>
            </a:r>
            <a:r>
              <a:rPr lang="zh-CN" altLang="en-US" sz="2800" b="1" dirty="0">
                <a:latin typeface="黑体" panose="02010609060101010101" pitchFamily="49" charset="-122"/>
                <a:ea typeface="黑体" panose="02010609060101010101" pitchFamily="49" charset="-122"/>
              </a:rPr>
              <a:t>物联网概念</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Rectangle 2"/>
          <p:cNvSpPr>
            <a:spLocks noGrp="1"/>
          </p:cNvSpPr>
          <p:nvPr>
            <p:ph type="title"/>
          </p:nvPr>
        </p:nvSpPr>
        <p:spPr/>
        <p:txBody>
          <a:bodyPr vert="horz" wrap="square" lIns="91440" tIns="45720" rIns="91440" bIns="45720" anchor="ctr" anchorCtr="0"/>
          <a:p>
            <a:r>
              <a:rPr lang="zh-CN" altLang="en-US" dirty="0"/>
              <a:t>1.8.2 物联网</a:t>
            </a:r>
            <a:endParaRPr lang="zh-CN" altLang="en-US" dirty="0"/>
          </a:p>
        </p:txBody>
      </p:sp>
      <p:sp>
        <p:nvSpPr>
          <p:cNvPr id="43010" name="Rectangle 5"/>
          <p:cNvSpPr/>
          <p:nvPr/>
        </p:nvSpPr>
        <p:spPr>
          <a:xfrm>
            <a:off x="228600" y="1065213"/>
            <a:ext cx="8655050" cy="522287"/>
          </a:xfrm>
          <a:prstGeom prst="rect">
            <a:avLst/>
          </a:prstGeom>
          <a:noFill/>
          <a:ln w="9525">
            <a:noFill/>
          </a:ln>
        </p:spPr>
        <p:txBody>
          <a:bodyPr wrap="square" anchor="ctr" anchorCtr="0">
            <a:spAutoFit/>
          </a:bodyPr>
          <a:p>
            <a:pPr algn="just" eaLnBrk="0" hangingPunct="0"/>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物联网概念</a:t>
            </a:r>
            <a:endParaRPr lang="zh-CN" altLang="en-US" sz="2800" b="1" dirty="0">
              <a:latin typeface="黑体" panose="02010609060101010101" pitchFamily="49" charset="-122"/>
              <a:ea typeface="黑体" panose="02010609060101010101" pitchFamily="49" charset="-122"/>
            </a:endParaRPr>
          </a:p>
        </p:txBody>
      </p:sp>
      <p:sp>
        <p:nvSpPr>
          <p:cNvPr id="43011" name="Rectangle 7"/>
          <p:cNvSpPr/>
          <p:nvPr/>
        </p:nvSpPr>
        <p:spPr>
          <a:xfrm>
            <a:off x="3257550" y="6246813"/>
            <a:ext cx="2660650" cy="398462"/>
          </a:xfrm>
          <a:prstGeom prst="rect">
            <a:avLst/>
          </a:prstGeom>
          <a:noFill/>
          <a:ln w="9525">
            <a:noFill/>
          </a:ln>
        </p:spPr>
        <p:txBody>
          <a:bodyPr wrap="none" anchor="ctr" anchorCtr="0">
            <a:spAutoFit/>
          </a:bodyPr>
          <a:p>
            <a:pPr algn="ctr" eaLnBrk="0" hangingPunct="0"/>
            <a:r>
              <a:rPr lang="zh-CN" altLang="en-US" sz="2000" b="1" dirty="0">
                <a:latin typeface="Arial" panose="020B0604020202020204" pitchFamily="34" charset="0"/>
                <a:ea typeface="宋体" panose="02010600030101010101" pitchFamily="2" charset="-122"/>
              </a:rPr>
              <a:t>图</a:t>
            </a:r>
            <a:r>
              <a:rPr lang="en-US" altLang="zh-CN" sz="2000" b="1" dirty="0">
                <a:latin typeface="Arial" panose="020B0604020202020204" pitchFamily="34" charset="0"/>
                <a:ea typeface="宋体" panose="02010600030101010101" pitchFamily="2" charset="-122"/>
              </a:rPr>
              <a:t>1-9 </a:t>
            </a:r>
            <a:r>
              <a:rPr lang="zh-CN" altLang="en-US" sz="2000" b="1" dirty="0">
                <a:latin typeface="Arial" panose="020B0604020202020204" pitchFamily="34" charset="0"/>
                <a:ea typeface="宋体" panose="02010600030101010101" pitchFamily="2" charset="-122"/>
              </a:rPr>
              <a:t>物联网体系架构 </a:t>
            </a:r>
            <a:endParaRPr lang="zh-CN" altLang="en-US" sz="2000" b="1" dirty="0">
              <a:latin typeface="Arial" panose="020B0604020202020204" pitchFamily="34" charset="0"/>
              <a:ea typeface="宋体" panose="02010600030101010101" pitchFamily="2" charset="-122"/>
            </a:endParaRPr>
          </a:p>
        </p:txBody>
      </p:sp>
      <p:pic>
        <p:nvPicPr>
          <p:cNvPr id="43012" name="Picture 8"/>
          <p:cNvPicPr>
            <a:picLocks noChangeAspect="1"/>
          </p:cNvPicPr>
          <p:nvPr/>
        </p:nvPicPr>
        <p:blipFill>
          <a:blip r:embed="rId1"/>
          <a:stretch>
            <a:fillRect/>
          </a:stretch>
        </p:blipFill>
        <p:spPr>
          <a:xfrm>
            <a:off x="1149350" y="1622425"/>
            <a:ext cx="6665913" cy="4702175"/>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2"/>
          <p:cNvSpPr>
            <a:spLocks noGrp="1"/>
          </p:cNvSpPr>
          <p:nvPr>
            <p:ph type="title"/>
          </p:nvPr>
        </p:nvSpPr>
        <p:spPr/>
        <p:txBody>
          <a:bodyPr vert="horz" wrap="square" lIns="91440" tIns="45720" rIns="91440" bIns="45720" anchor="ctr" anchorCtr="0"/>
          <a:p>
            <a:r>
              <a:rPr lang="zh-CN" altLang="en-US" dirty="0"/>
              <a:t>1.8.2 物联网</a:t>
            </a:r>
            <a:endParaRPr lang="zh-CN" altLang="en-US" dirty="0"/>
          </a:p>
        </p:txBody>
      </p:sp>
      <p:sp>
        <p:nvSpPr>
          <p:cNvPr id="44034" name="Rectangle 3"/>
          <p:cNvSpPr>
            <a:spLocks noGrp="1"/>
          </p:cNvSpPr>
          <p:nvPr>
            <p:ph type="body" idx="4294967295"/>
          </p:nvPr>
        </p:nvSpPr>
        <p:spPr/>
        <p:txBody>
          <a:bodyPr vert="horz" wrap="square" lIns="91440" tIns="45720" rIns="91440" bIns="45720" anchor="t" anchorCtr="0"/>
          <a:p>
            <a:pPr algn="just">
              <a:buFont typeface="Wingdings" panose="05000000000000000000" charset="0"/>
              <a:buChar char="l"/>
            </a:pPr>
            <a:r>
              <a:rPr lang="zh-CN" altLang="en-US" sz="2400" b="1" dirty="0">
                <a:solidFill>
                  <a:srgbClr val="FF0000"/>
                </a:solidFill>
                <a:latin typeface="微软雅黑" panose="020B0503020204020204" charset="-122"/>
                <a:ea typeface="微软雅黑" panose="020B0503020204020204" charset="-122"/>
              </a:rPr>
              <a:t>物联网中的关键技术</a:t>
            </a:r>
            <a:r>
              <a:rPr lang="zh-CN" altLang="en-US" sz="2400" b="1" dirty="0"/>
              <a:t>包括</a:t>
            </a:r>
            <a:r>
              <a:rPr lang="zh-CN" altLang="en-US" sz="2400" b="1" dirty="0">
                <a:solidFill>
                  <a:srgbClr val="FF0000"/>
                </a:solidFill>
                <a:latin typeface="微软雅黑" panose="020B0503020204020204" charset="-122"/>
                <a:ea typeface="微软雅黑" panose="020B0503020204020204" charset="-122"/>
              </a:rPr>
              <a:t>识别和感知技术</a:t>
            </a:r>
            <a:r>
              <a:rPr lang="zh-CN" altLang="en-US" sz="2400" b="1" dirty="0"/>
              <a:t>（二维码、</a:t>
            </a:r>
            <a:r>
              <a:rPr lang="en-US" altLang="zh-CN" sz="2400" b="1" dirty="0"/>
              <a:t>RFID</a:t>
            </a:r>
            <a:r>
              <a:rPr lang="zh-CN" altLang="en-US" sz="2400" b="1" dirty="0"/>
              <a:t>、传感器等）、</a:t>
            </a:r>
            <a:r>
              <a:rPr lang="zh-CN" altLang="en-US" sz="2400" b="1" dirty="0">
                <a:solidFill>
                  <a:srgbClr val="FF0000"/>
                </a:solidFill>
                <a:latin typeface="微软雅黑" panose="020B0503020204020204" charset="-122"/>
                <a:ea typeface="微软雅黑" panose="020B0503020204020204" charset="-122"/>
              </a:rPr>
              <a:t>网络与通信技术</a:t>
            </a:r>
            <a:r>
              <a:rPr lang="zh-CN" altLang="en-US" sz="2400" b="1" dirty="0"/>
              <a:t>、</a:t>
            </a:r>
            <a:r>
              <a:rPr lang="zh-CN" altLang="en-US" sz="2400" b="1" dirty="0">
                <a:solidFill>
                  <a:srgbClr val="FF0000"/>
                </a:solidFill>
                <a:latin typeface="微软雅黑" panose="020B0503020204020204" charset="-122"/>
                <a:ea typeface="微软雅黑" panose="020B0503020204020204" charset="-122"/>
              </a:rPr>
              <a:t>数据挖掘与融合技术</a:t>
            </a:r>
            <a:r>
              <a:rPr lang="zh-CN" altLang="en-US" sz="2400" b="1" dirty="0"/>
              <a:t>等。</a:t>
            </a:r>
            <a:endParaRPr lang="zh-CN" altLang="en-US" sz="2400" b="1" dirty="0"/>
          </a:p>
        </p:txBody>
      </p:sp>
      <p:sp>
        <p:nvSpPr>
          <p:cNvPr id="44035" name="Rectangle 5"/>
          <p:cNvSpPr/>
          <p:nvPr/>
        </p:nvSpPr>
        <p:spPr>
          <a:xfrm>
            <a:off x="228600" y="1141413"/>
            <a:ext cx="8370888" cy="522287"/>
          </a:xfrm>
          <a:prstGeom prst="rect">
            <a:avLst/>
          </a:prstGeom>
          <a:noFill/>
          <a:ln w="9525">
            <a:noFill/>
          </a:ln>
        </p:spPr>
        <p:txBody>
          <a:bodyPr wrap="square" anchor="ctr" anchorCtr="0">
            <a:spAutoFit/>
          </a:bodyPr>
          <a:p>
            <a:pPr algn="just" eaLnBrk="0" hangingPunct="0"/>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物联网关键技术</a:t>
            </a:r>
            <a:endParaRPr lang="zh-CN" altLang="en-US" sz="2800" b="1" dirty="0">
              <a:latin typeface="黑体" panose="02010609060101010101" pitchFamily="49" charset="-122"/>
              <a:ea typeface="黑体" panose="02010609060101010101" pitchFamily="49" charset="-122"/>
            </a:endParaRPr>
          </a:p>
        </p:txBody>
      </p:sp>
      <p:grpSp>
        <p:nvGrpSpPr>
          <p:cNvPr id="44036" name="Group 6"/>
          <p:cNvGrpSpPr>
            <a:grpSpLocks noChangeAspect="1"/>
          </p:cNvGrpSpPr>
          <p:nvPr/>
        </p:nvGrpSpPr>
        <p:grpSpPr>
          <a:xfrm>
            <a:off x="533400" y="2741613"/>
            <a:ext cx="2870200" cy="1371600"/>
            <a:chOff x="3097" y="11510"/>
            <a:chExt cx="3930" cy="1881"/>
          </a:xfrm>
        </p:grpSpPr>
        <p:sp>
          <p:nvSpPr>
            <p:cNvPr id="44037" name="AutoShape 7"/>
            <p:cNvSpPr>
              <a:spLocks noChangeAspect="1"/>
            </p:cNvSpPr>
            <p:nvPr/>
          </p:nvSpPr>
          <p:spPr>
            <a:xfrm>
              <a:off x="3097" y="11510"/>
              <a:ext cx="3930" cy="1881"/>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pic>
          <p:nvPicPr>
            <p:cNvPr id="44038" name="Picture 8" descr="t01e14838c83024a682"/>
            <p:cNvPicPr>
              <a:picLocks noChangeAspect="1"/>
            </p:cNvPicPr>
            <p:nvPr/>
          </p:nvPicPr>
          <p:blipFill>
            <a:blip r:embed="rId1"/>
            <a:stretch>
              <a:fillRect/>
            </a:stretch>
          </p:blipFill>
          <p:spPr>
            <a:xfrm>
              <a:off x="3097" y="11510"/>
              <a:ext cx="1878" cy="1881"/>
            </a:xfrm>
            <a:prstGeom prst="rect">
              <a:avLst/>
            </a:prstGeom>
            <a:noFill/>
            <a:ln w="9525">
              <a:noFill/>
            </a:ln>
          </p:spPr>
        </p:pic>
        <p:pic>
          <p:nvPicPr>
            <p:cNvPr id="44039" name="Picture 9" descr="7acb0a46f21fbe0981aca3076a600c338644ebf81a4c8d0f"/>
            <p:cNvPicPr>
              <a:picLocks noChangeAspect="1"/>
            </p:cNvPicPr>
            <p:nvPr/>
          </p:nvPicPr>
          <p:blipFill>
            <a:blip r:embed="rId2"/>
            <a:stretch>
              <a:fillRect/>
            </a:stretch>
          </p:blipFill>
          <p:spPr>
            <a:xfrm>
              <a:off x="5253" y="11615"/>
              <a:ext cx="1774" cy="1685"/>
            </a:xfrm>
            <a:prstGeom prst="rect">
              <a:avLst/>
            </a:prstGeom>
            <a:noFill/>
            <a:ln w="9525">
              <a:noFill/>
            </a:ln>
          </p:spPr>
        </p:pic>
      </p:grpSp>
      <p:grpSp>
        <p:nvGrpSpPr>
          <p:cNvPr id="44040" name="Group 11"/>
          <p:cNvGrpSpPr>
            <a:grpSpLocks noChangeAspect="1"/>
          </p:cNvGrpSpPr>
          <p:nvPr/>
        </p:nvGrpSpPr>
        <p:grpSpPr>
          <a:xfrm>
            <a:off x="4419600" y="2817813"/>
            <a:ext cx="4114800" cy="1271587"/>
            <a:chOff x="3097" y="588"/>
            <a:chExt cx="5635" cy="1744"/>
          </a:xfrm>
        </p:grpSpPr>
        <p:sp>
          <p:nvSpPr>
            <p:cNvPr id="44041" name="AutoShape 12"/>
            <p:cNvSpPr>
              <a:spLocks noChangeAspect="1"/>
            </p:cNvSpPr>
            <p:nvPr/>
          </p:nvSpPr>
          <p:spPr>
            <a:xfrm>
              <a:off x="3097" y="588"/>
              <a:ext cx="5635" cy="1744"/>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pic>
          <p:nvPicPr>
            <p:cNvPr id="44042" name="Picture 13" descr="rfid"/>
            <p:cNvPicPr>
              <a:picLocks noChangeAspect="1"/>
            </p:cNvPicPr>
            <p:nvPr/>
          </p:nvPicPr>
          <p:blipFill>
            <a:blip r:embed="rId3"/>
            <a:stretch>
              <a:fillRect/>
            </a:stretch>
          </p:blipFill>
          <p:spPr>
            <a:xfrm>
              <a:off x="6019" y="588"/>
              <a:ext cx="2713" cy="1744"/>
            </a:xfrm>
            <a:prstGeom prst="rect">
              <a:avLst/>
            </a:prstGeom>
            <a:noFill/>
            <a:ln w="9525">
              <a:noFill/>
            </a:ln>
          </p:spPr>
        </p:pic>
        <p:pic>
          <p:nvPicPr>
            <p:cNvPr id="44043" name="Picture 14" descr="134054287"/>
            <p:cNvPicPr>
              <a:picLocks noChangeAspect="1"/>
            </p:cNvPicPr>
            <p:nvPr/>
          </p:nvPicPr>
          <p:blipFill>
            <a:blip r:embed="rId4"/>
            <a:stretch>
              <a:fillRect/>
            </a:stretch>
          </p:blipFill>
          <p:spPr>
            <a:xfrm>
              <a:off x="3097" y="588"/>
              <a:ext cx="2713" cy="1722"/>
            </a:xfrm>
            <a:prstGeom prst="rect">
              <a:avLst/>
            </a:prstGeom>
            <a:noFill/>
            <a:ln w="9525">
              <a:noFill/>
            </a:ln>
          </p:spPr>
        </p:pic>
      </p:grpSp>
      <p:pic>
        <p:nvPicPr>
          <p:cNvPr id="44044" name="Picture 15" descr="wpsB1"/>
          <p:cNvPicPr>
            <a:picLocks noChangeAspect="1"/>
          </p:cNvPicPr>
          <p:nvPr/>
        </p:nvPicPr>
        <p:blipFill>
          <a:blip r:embed="rId5"/>
          <a:stretch>
            <a:fillRect/>
          </a:stretch>
        </p:blipFill>
        <p:spPr>
          <a:xfrm>
            <a:off x="2133600" y="4646613"/>
            <a:ext cx="5095875" cy="1647825"/>
          </a:xfrm>
          <a:prstGeom prst="rect">
            <a:avLst/>
          </a:prstGeom>
          <a:noFill/>
          <a:ln w="9525">
            <a:noFill/>
          </a:ln>
        </p:spPr>
      </p:pic>
      <p:sp>
        <p:nvSpPr>
          <p:cNvPr id="44045" name="Rectangle 16"/>
          <p:cNvSpPr/>
          <p:nvPr/>
        </p:nvSpPr>
        <p:spPr>
          <a:xfrm>
            <a:off x="557213" y="4217988"/>
            <a:ext cx="3021012" cy="460375"/>
          </a:xfrm>
          <a:prstGeom prst="rect">
            <a:avLst/>
          </a:prstGeom>
          <a:noFill/>
          <a:ln w="9525">
            <a:noFill/>
          </a:ln>
        </p:spPr>
        <p:txBody>
          <a:bodyPr wrap="none" anchor="ctr" anchorCtr="0">
            <a:spAutoFit/>
          </a:bodyPr>
          <a:p>
            <a:pPr algn="ctr" eaLnBrk="0" hangingPunct="0"/>
            <a:r>
              <a:rPr lang="zh-CN" altLang="en-US" sz="2400" b="1" dirty="0">
                <a:latin typeface="Arial" panose="020B0604020202020204" pitchFamily="34" charset="0"/>
                <a:ea typeface="宋体" panose="02010600030101010101" pitchFamily="2" charset="-122"/>
              </a:rPr>
              <a:t>图</a:t>
            </a:r>
            <a:r>
              <a:rPr lang="en-US" altLang="zh-CN" sz="2400" b="1" dirty="0">
                <a:latin typeface="Arial" panose="020B0604020202020204" pitchFamily="34" charset="0"/>
                <a:ea typeface="宋体" panose="02010600030101010101" pitchFamily="2" charset="-122"/>
              </a:rPr>
              <a:t>1-10 </a:t>
            </a:r>
            <a:r>
              <a:rPr lang="zh-CN" altLang="en-US" sz="2400" b="1" dirty="0">
                <a:latin typeface="Arial" panose="020B0604020202020204" pitchFamily="34" charset="0"/>
                <a:ea typeface="宋体" panose="02010600030101010101" pitchFamily="2" charset="-122"/>
              </a:rPr>
              <a:t>矩阵式二维码 </a:t>
            </a:r>
            <a:endParaRPr lang="zh-CN" altLang="en-US" sz="2400" b="1" dirty="0">
              <a:latin typeface="Arial" panose="020B0604020202020204" pitchFamily="34" charset="0"/>
              <a:ea typeface="宋体" panose="02010600030101010101" pitchFamily="2" charset="-122"/>
            </a:endParaRPr>
          </a:p>
        </p:txBody>
      </p:sp>
      <p:sp>
        <p:nvSpPr>
          <p:cNvPr id="44046" name="Rectangle 17"/>
          <p:cNvSpPr/>
          <p:nvPr/>
        </p:nvSpPr>
        <p:spPr>
          <a:xfrm>
            <a:off x="4273550" y="4217988"/>
            <a:ext cx="4325938" cy="460375"/>
          </a:xfrm>
          <a:prstGeom prst="rect">
            <a:avLst/>
          </a:prstGeom>
          <a:noFill/>
          <a:ln w="9525">
            <a:noFill/>
          </a:ln>
        </p:spPr>
        <p:txBody>
          <a:bodyPr wrap="none" anchor="ctr" anchorCtr="0">
            <a:spAutoFit/>
          </a:bodyPr>
          <a:p>
            <a:pPr algn="ctr" eaLnBrk="0" hangingPunct="0"/>
            <a:r>
              <a:rPr lang="zh-CN" altLang="en-US" sz="2400" b="1" dirty="0">
                <a:latin typeface="Arial" panose="020B0604020202020204" pitchFamily="34" charset="0"/>
                <a:ea typeface="宋体" panose="02010600030101010101" pitchFamily="2" charset="-122"/>
              </a:rPr>
              <a:t>图</a:t>
            </a:r>
            <a:r>
              <a:rPr lang="en-US" altLang="zh-CN" sz="2400" b="1" dirty="0">
                <a:latin typeface="Arial" panose="020B0604020202020204" pitchFamily="34" charset="0"/>
                <a:ea typeface="宋体" panose="02010600030101010101" pitchFamily="2" charset="-122"/>
              </a:rPr>
              <a:t>1-11 </a:t>
            </a:r>
            <a:r>
              <a:rPr lang="zh-CN" altLang="en-US" sz="2400" b="1" dirty="0">
                <a:latin typeface="Arial" panose="020B0604020202020204" pitchFamily="34" charset="0"/>
                <a:ea typeface="宋体" panose="02010600030101010101" pitchFamily="2" charset="-122"/>
              </a:rPr>
              <a:t>采用</a:t>
            </a:r>
            <a:r>
              <a:rPr lang="en-US" altLang="zh-CN" sz="2400" b="1" dirty="0">
                <a:latin typeface="Arial" panose="020B0604020202020204" pitchFamily="34" charset="0"/>
                <a:ea typeface="宋体" panose="02010600030101010101" pitchFamily="2" charset="-122"/>
              </a:rPr>
              <a:t>RFID</a:t>
            </a:r>
            <a:r>
              <a:rPr lang="zh-CN" altLang="en-US" sz="2400" b="1" dirty="0">
                <a:latin typeface="Arial" panose="020B0604020202020204" pitchFamily="34" charset="0"/>
                <a:ea typeface="宋体" panose="02010600030101010101" pitchFamily="2" charset="-122"/>
              </a:rPr>
              <a:t>芯片的公交卡 </a:t>
            </a:r>
            <a:endParaRPr lang="zh-CN" altLang="en-US" sz="2400" b="1" dirty="0">
              <a:latin typeface="Arial" panose="020B0604020202020204" pitchFamily="34" charset="0"/>
              <a:ea typeface="宋体" panose="02010600030101010101" pitchFamily="2" charset="-122"/>
            </a:endParaRPr>
          </a:p>
        </p:txBody>
      </p:sp>
      <p:sp>
        <p:nvSpPr>
          <p:cNvPr id="44047" name="Rectangle 18"/>
          <p:cNvSpPr/>
          <p:nvPr/>
        </p:nvSpPr>
        <p:spPr>
          <a:xfrm>
            <a:off x="2747963" y="6124575"/>
            <a:ext cx="3632200" cy="460375"/>
          </a:xfrm>
          <a:prstGeom prst="rect">
            <a:avLst/>
          </a:prstGeom>
          <a:noFill/>
          <a:ln w="9525">
            <a:noFill/>
          </a:ln>
        </p:spPr>
        <p:txBody>
          <a:bodyPr wrap="none" anchor="ctr" anchorCtr="0">
            <a:spAutoFit/>
          </a:bodyPr>
          <a:p>
            <a:pPr algn="ctr" eaLnBrk="0" hangingPunct="0"/>
            <a:r>
              <a:rPr lang="zh-CN" altLang="en-US" sz="2400" b="1" dirty="0">
                <a:latin typeface="Arial" panose="020B0604020202020204" pitchFamily="34" charset="0"/>
                <a:ea typeface="宋体" panose="02010600030101010101" pitchFamily="2" charset="-122"/>
              </a:rPr>
              <a:t>图</a:t>
            </a:r>
            <a:r>
              <a:rPr lang="en-US" altLang="zh-CN" sz="2400" b="1" dirty="0">
                <a:latin typeface="Arial" panose="020B0604020202020204" pitchFamily="34" charset="0"/>
                <a:ea typeface="宋体" panose="02010600030101010101" pitchFamily="2" charset="-122"/>
              </a:rPr>
              <a:t>1-12 </a:t>
            </a:r>
            <a:r>
              <a:rPr lang="zh-CN" altLang="en-US" sz="2400" b="1" dirty="0">
                <a:latin typeface="Arial" panose="020B0604020202020204" pitchFamily="34" charset="0"/>
                <a:ea typeface="宋体" panose="02010600030101010101" pitchFamily="2" charset="-122"/>
              </a:rPr>
              <a:t>不同类型的传感器 </a:t>
            </a:r>
            <a:endParaRPr lang="zh-CN" altLang="en-US" sz="2400" b="1" dirty="0">
              <a:latin typeface="Arial" panose="020B0604020202020204" pitchFamily="34" charset="0"/>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Rectangle 2"/>
          <p:cNvSpPr>
            <a:spLocks noGrp="1"/>
          </p:cNvSpPr>
          <p:nvPr>
            <p:ph type="title"/>
          </p:nvPr>
        </p:nvSpPr>
        <p:spPr/>
        <p:txBody>
          <a:bodyPr vert="horz" wrap="square" lIns="91440" tIns="45720" rIns="91440" bIns="45720" anchor="ctr" anchorCtr="0"/>
          <a:p>
            <a:r>
              <a:rPr lang="zh-CN" altLang="en-US" dirty="0"/>
              <a:t>1.8.2 物联网</a:t>
            </a:r>
            <a:endParaRPr lang="zh-CN" altLang="en-US" dirty="0"/>
          </a:p>
        </p:txBody>
      </p:sp>
      <p:sp>
        <p:nvSpPr>
          <p:cNvPr id="45058" name="Rectangle 3"/>
          <p:cNvSpPr>
            <a:spLocks noGrp="1"/>
          </p:cNvSpPr>
          <p:nvPr>
            <p:ph type="body" idx="4294967295"/>
          </p:nvPr>
        </p:nvSpPr>
        <p:spPr>
          <a:xfrm>
            <a:off x="457200" y="1587500"/>
            <a:ext cx="8361363" cy="4525963"/>
          </a:xfrm>
        </p:spPr>
        <p:txBody>
          <a:bodyPr vert="horz" wrap="square" lIns="91440" tIns="45720" rIns="91440" bIns="45720" anchor="t" anchorCtr="0"/>
          <a:p>
            <a:pPr algn="just">
              <a:lnSpc>
                <a:spcPct val="110000"/>
              </a:lnSpc>
              <a:buFont typeface="Wingdings" panose="05000000000000000000" charset="0"/>
              <a:buChar char="l"/>
            </a:pPr>
            <a:r>
              <a:rPr lang="zh-CN" altLang="en-US" sz="2400" b="1" dirty="0"/>
              <a:t>物联网已经广泛应用于智能交通、智慧医疗、智能家居、环保监测、智能安防、智能物流、智能电网、智慧农业、智能工业等领域，对国民经济与社会发展起到了重要的推动作用。</a:t>
            </a:r>
            <a:endParaRPr lang="zh-CN" altLang="en-US" sz="2400" b="1" dirty="0"/>
          </a:p>
        </p:txBody>
      </p:sp>
      <p:pic>
        <p:nvPicPr>
          <p:cNvPr id="45059" name="Picture 5" descr="图片15"/>
          <p:cNvPicPr>
            <a:picLocks noChangeAspect="1"/>
          </p:cNvPicPr>
          <p:nvPr/>
        </p:nvPicPr>
        <p:blipFill>
          <a:blip r:embed="rId1"/>
          <a:stretch>
            <a:fillRect/>
          </a:stretch>
        </p:blipFill>
        <p:spPr>
          <a:xfrm>
            <a:off x="1066800" y="3197225"/>
            <a:ext cx="7010400" cy="3316288"/>
          </a:xfrm>
          <a:prstGeom prst="rect">
            <a:avLst/>
          </a:prstGeom>
          <a:noFill/>
          <a:ln w="9525">
            <a:noFill/>
          </a:ln>
        </p:spPr>
      </p:pic>
      <p:sp>
        <p:nvSpPr>
          <p:cNvPr id="45060" name="Rectangle 6"/>
          <p:cNvSpPr/>
          <p:nvPr/>
        </p:nvSpPr>
        <p:spPr>
          <a:xfrm>
            <a:off x="228600" y="1065213"/>
            <a:ext cx="8591550" cy="522287"/>
          </a:xfrm>
          <a:prstGeom prst="rect">
            <a:avLst/>
          </a:prstGeom>
          <a:noFill/>
          <a:ln w="9525">
            <a:noFill/>
          </a:ln>
        </p:spPr>
        <p:txBody>
          <a:bodyPr wrap="square" anchor="ctr" anchorCtr="0">
            <a:spAutoFit/>
          </a:bodyPr>
          <a:p>
            <a:pPr algn="just" eaLnBrk="0" hangingPunct="0"/>
            <a:r>
              <a:rPr lang="en-US" altLang="zh-CN" sz="2800" b="1" dirty="0">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物联网应用</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2"/>
          <p:cNvSpPr>
            <a:spLocks noGrp="1"/>
          </p:cNvSpPr>
          <p:nvPr>
            <p:ph type="title"/>
          </p:nvPr>
        </p:nvSpPr>
        <p:spPr/>
        <p:txBody>
          <a:bodyPr vert="horz" wrap="square" lIns="91440" tIns="45720" rIns="91440" bIns="45720" anchor="ctr" anchorCtr="0"/>
          <a:p>
            <a:r>
              <a:rPr lang="zh-CN" altLang="en-US" dirty="0"/>
              <a:t>1.8.2 物联网</a:t>
            </a:r>
            <a:endParaRPr lang="zh-CN" altLang="en-US" dirty="0"/>
          </a:p>
        </p:txBody>
      </p:sp>
      <p:sp>
        <p:nvSpPr>
          <p:cNvPr id="46082" name="Rectangle 3"/>
          <p:cNvSpPr>
            <a:spLocks noGrp="1"/>
          </p:cNvSpPr>
          <p:nvPr>
            <p:ph type="body" idx="4294967295"/>
          </p:nvPr>
        </p:nvSpPr>
        <p:spPr>
          <a:xfrm>
            <a:off x="457200" y="1447800"/>
            <a:ext cx="8229600" cy="1066800"/>
          </a:xfrm>
        </p:spPr>
        <p:txBody>
          <a:bodyPr vert="horz" wrap="square" lIns="91440" tIns="45720" rIns="91440" bIns="45720" anchor="t" anchorCtr="0"/>
          <a:p>
            <a:pPr algn="just">
              <a:buFont typeface="Wingdings" panose="05000000000000000000" charset="0"/>
              <a:buChar char="l"/>
            </a:pPr>
            <a:r>
              <a:rPr lang="zh-CN" altLang="en-US" sz="2400" b="1" dirty="0"/>
              <a:t>完整的</a:t>
            </a:r>
            <a:r>
              <a:rPr lang="zh-CN" altLang="en-US" sz="2400" b="1" dirty="0">
                <a:solidFill>
                  <a:srgbClr val="FF0000"/>
                </a:solidFill>
                <a:latin typeface="微软雅黑" panose="020B0503020204020204" charset="-122"/>
                <a:ea typeface="微软雅黑" panose="020B0503020204020204" charset="-122"/>
              </a:rPr>
              <a:t>物联网产业</a:t>
            </a:r>
            <a:r>
              <a:rPr lang="zh-CN" altLang="en-US" sz="2400" b="1" dirty="0"/>
              <a:t>链主要包括核心感应器件提供商、感知层末端设备提供商、网络提供商、软件与行业解决方案提供商、系统集成商、运营及服务提供商等六大环节。</a:t>
            </a:r>
            <a:endParaRPr lang="zh-CN" altLang="en-US" sz="2400" b="1" dirty="0"/>
          </a:p>
        </p:txBody>
      </p:sp>
      <p:sp>
        <p:nvSpPr>
          <p:cNvPr id="46083" name="Text Box 6"/>
          <p:cNvSpPr txBox="1"/>
          <p:nvPr/>
        </p:nvSpPr>
        <p:spPr>
          <a:xfrm>
            <a:off x="2600325" y="6172200"/>
            <a:ext cx="3570288" cy="460375"/>
          </a:xfrm>
          <a:prstGeom prst="rect">
            <a:avLst/>
          </a:prstGeom>
          <a:noFill/>
          <a:ln w="9525">
            <a:noFill/>
          </a:ln>
        </p:spPr>
        <p:txBody>
          <a:bodyPr wrap="square" anchor="t" anchorCtr="0">
            <a:spAutoFit/>
          </a:bodyPr>
          <a:p>
            <a:pPr algn="ctr"/>
            <a:r>
              <a:rPr lang="zh-CN" altLang="en-US" sz="2400" b="1" dirty="0">
                <a:latin typeface="Arial" panose="020B0604020202020204" pitchFamily="34" charset="0"/>
                <a:ea typeface="宋体" panose="02010600030101010101" pitchFamily="2" charset="-122"/>
              </a:rPr>
              <a:t>图1-8 物联网产业链</a:t>
            </a:r>
            <a:endParaRPr lang="zh-CN" altLang="en-US" sz="2400" b="1" dirty="0">
              <a:latin typeface="Arial" panose="020B0604020202020204" pitchFamily="34" charset="0"/>
              <a:ea typeface="宋体" panose="02010600030101010101" pitchFamily="2" charset="-122"/>
            </a:endParaRPr>
          </a:p>
        </p:txBody>
      </p:sp>
      <p:sp>
        <p:nvSpPr>
          <p:cNvPr id="46084" name="Rectangle 7"/>
          <p:cNvSpPr/>
          <p:nvPr/>
        </p:nvSpPr>
        <p:spPr>
          <a:xfrm>
            <a:off x="228600" y="1065213"/>
            <a:ext cx="8537575" cy="522287"/>
          </a:xfrm>
          <a:prstGeom prst="rect">
            <a:avLst/>
          </a:prstGeom>
          <a:noFill/>
          <a:ln w="9525">
            <a:noFill/>
          </a:ln>
        </p:spPr>
        <p:txBody>
          <a:bodyPr wrap="square" anchor="ctr" anchorCtr="0">
            <a:spAutoFit/>
          </a:bodyPr>
          <a:p>
            <a:pPr algn="just" eaLnBrk="0" hangingPunct="0"/>
            <a:r>
              <a:rPr lang="en-US" altLang="zh-CN" sz="2800" b="1" dirty="0">
                <a:latin typeface="黑体" panose="02010609060101010101" pitchFamily="49" charset="-122"/>
                <a:ea typeface="黑体" panose="02010609060101010101" pitchFamily="49" charset="-122"/>
              </a:rPr>
              <a:t>4.</a:t>
            </a:r>
            <a:r>
              <a:rPr lang="zh-CN" altLang="en-US" sz="2800" b="1" dirty="0">
                <a:latin typeface="黑体" panose="02010609060101010101" pitchFamily="49" charset="-122"/>
                <a:ea typeface="黑体" panose="02010609060101010101" pitchFamily="49" charset="-122"/>
              </a:rPr>
              <a:t>物联网产业</a:t>
            </a:r>
            <a:endParaRPr lang="zh-CN" altLang="en-US" sz="2800" b="1" dirty="0">
              <a:latin typeface="黑体" panose="02010609060101010101" pitchFamily="49" charset="-122"/>
              <a:ea typeface="黑体" panose="02010609060101010101" pitchFamily="49" charset="-122"/>
            </a:endParaRPr>
          </a:p>
        </p:txBody>
      </p:sp>
      <p:pic>
        <p:nvPicPr>
          <p:cNvPr id="46085" name="Picture 8"/>
          <p:cNvPicPr>
            <a:picLocks noChangeAspect="1"/>
          </p:cNvPicPr>
          <p:nvPr/>
        </p:nvPicPr>
        <p:blipFill>
          <a:blip r:embed="rId1"/>
          <a:stretch>
            <a:fillRect/>
          </a:stretch>
        </p:blipFill>
        <p:spPr>
          <a:xfrm>
            <a:off x="1066800" y="2590800"/>
            <a:ext cx="7086600" cy="359727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Picture 5" descr="166458753"/>
          <p:cNvPicPr>
            <a:picLocks noChangeAspect="1"/>
          </p:cNvPicPr>
          <p:nvPr/>
        </p:nvPicPr>
        <p:blipFill>
          <a:blip r:embed="rId1"/>
          <a:stretch>
            <a:fillRect/>
          </a:stretch>
        </p:blipFill>
        <p:spPr>
          <a:xfrm>
            <a:off x="2819400" y="1504950"/>
            <a:ext cx="3429000" cy="2000250"/>
          </a:xfrm>
          <a:prstGeom prst="rect">
            <a:avLst/>
          </a:prstGeom>
          <a:noFill/>
          <a:ln w="9525">
            <a:noFill/>
          </a:ln>
        </p:spPr>
      </p:pic>
      <p:pic>
        <p:nvPicPr>
          <p:cNvPr id="10242" name="Picture 4" descr="BigData"/>
          <p:cNvPicPr>
            <a:picLocks noChangeAspect="1"/>
          </p:cNvPicPr>
          <p:nvPr/>
        </p:nvPicPr>
        <p:blipFill>
          <a:blip r:embed="rId2"/>
          <a:stretch>
            <a:fillRect/>
          </a:stretch>
        </p:blipFill>
        <p:spPr>
          <a:xfrm>
            <a:off x="0" y="3276600"/>
            <a:ext cx="9144000" cy="3354388"/>
          </a:xfrm>
          <a:prstGeom prst="rect">
            <a:avLst/>
          </a:prstGeom>
          <a:noFill/>
          <a:ln w="9525">
            <a:noFill/>
          </a:ln>
        </p:spPr>
      </p:pic>
      <p:sp>
        <p:nvSpPr>
          <p:cNvPr id="10243" name="Rectangle 2"/>
          <p:cNvSpPr>
            <a:spLocks noGrp="1"/>
          </p:cNvSpPr>
          <p:nvPr>
            <p:ph type="title"/>
          </p:nvPr>
        </p:nvSpPr>
        <p:spPr/>
        <p:txBody>
          <a:bodyPr vert="horz" wrap="square" lIns="91440" tIns="45720" rIns="91440" bIns="45720" anchor="ctr" anchorCtr="0"/>
          <a:p>
            <a:r>
              <a:rPr lang="en-US" altLang="zh-CN" dirty="0"/>
              <a:t>1.1 </a:t>
            </a:r>
            <a:r>
              <a:rPr lang="zh-CN" altLang="en-US" dirty="0"/>
              <a:t>大数据时代</a:t>
            </a:r>
            <a:endParaRPr lang="zh-CN" altLang="en-US" dirty="0"/>
          </a:p>
        </p:txBody>
      </p:sp>
      <p:pic>
        <p:nvPicPr>
          <p:cNvPr id="10244" name="Picture 10" descr="2012082010222178120"/>
          <p:cNvPicPr>
            <a:picLocks noChangeAspect="1"/>
          </p:cNvPicPr>
          <p:nvPr/>
        </p:nvPicPr>
        <p:blipFill>
          <a:blip r:embed="rId3"/>
          <a:srcRect l="16199" r="16199"/>
          <a:stretch>
            <a:fillRect/>
          </a:stretch>
        </p:blipFill>
        <p:spPr>
          <a:xfrm>
            <a:off x="0" y="1036638"/>
            <a:ext cx="1981200" cy="2925762"/>
          </a:xfrm>
          <a:prstGeom prst="rect">
            <a:avLst/>
          </a:prstGeom>
          <a:noFill/>
          <a:ln w="9525">
            <a:noFill/>
          </a:ln>
        </p:spPr>
      </p:pic>
      <p:pic>
        <p:nvPicPr>
          <p:cNvPr id="10245" name="Picture 5" descr="Img369511502"/>
          <p:cNvPicPr>
            <a:picLocks noChangeAspect="1"/>
          </p:cNvPicPr>
          <p:nvPr/>
        </p:nvPicPr>
        <p:blipFill>
          <a:blip r:embed="rId4"/>
          <a:stretch>
            <a:fillRect/>
          </a:stretch>
        </p:blipFill>
        <p:spPr>
          <a:xfrm>
            <a:off x="6743700" y="1066800"/>
            <a:ext cx="2400300" cy="2895600"/>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Rectangle 2"/>
          <p:cNvSpPr>
            <a:spLocks noGrp="1"/>
          </p:cNvSpPr>
          <p:nvPr>
            <p:ph type="title"/>
          </p:nvPr>
        </p:nvSpPr>
        <p:spPr/>
        <p:txBody>
          <a:bodyPr vert="horz" wrap="square" lIns="91440" tIns="45720" rIns="91440" bIns="45720" anchor="ctr" anchorCtr="0"/>
          <a:p>
            <a:r>
              <a:rPr lang="zh-CN" altLang="en-US" dirty="0"/>
              <a:t>1.8.3 大数据与云计算、物联网的关系</a:t>
            </a:r>
            <a:endParaRPr lang="zh-CN" altLang="en-US" dirty="0"/>
          </a:p>
        </p:txBody>
      </p:sp>
      <p:sp>
        <p:nvSpPr>
          <p:cNvPr id="47106" name="Rectangle 3"/>
          <p:cNvSpPr>
            <a:spLocks noGrp="1"/>
          </p:cNvSpPr>
          <p:nvPr>
            <p:ph type="body" idx="4294967295"/>
          </p:nvPr>
        </p:nvSpPr>
        <p:spPr>
          <a:xfrm>
            <a:off x="457200" y="1219200"/>
            <a:ext cx="8229600" cy="4525963"/>
          </a:xfrm>
        </p:spPr>
        <p:txBody>
          <a:bodyPr vert="horz" wrap="square" lIns="91440" tIns="45720" rIns="91440" bIns="45720" anchor="t" anchorCtr="0"/>
          <a:p>
            <a:pPr algn="just">
              <a:lnSpc>
                <a:spcPct val="170000"/>
              </a:lnSpc>
              <a:buFont typeface="Wingdings" panose="05000000000000000000" charset="0"/>
              <a:buChar char="l"/>
            </a:pPr>
            <a:r>
              <a:rPr lang="zh-CN" altLang="en-US" sz="2800" b="1" dirty="0">
                <a:solidFill>
                  <a:srgbClr val="FF0000"/>
                </a:solidFill>
                <a:latin typeface="微软雅黑" panose="020B0503020204020204" charset="-122"/>
                <a:ea typeface="微软雅黑" panose="020B0503020204020204" charset="-122"/>
              </a:rPr>
              <a:t>大数据</a:t>
            </a:r>
            <a:r>
              <a:rPr lang="zh-CN" altLang="en-US" sz="2800" b="1" dirty="0">
                <a:solidFill>
                  <a:srgbClr val="FF0000"/>
                </a:solidFill>
                <a:latin typeface="微软雅黑" panose="020B0503020204020204" charset="-122"/>
                <a:ea typeface="微软雅黑" panose="020B0503020204020204" charset="-122"/>
                <a:sym typeface="宋体" panose="02010600030101010101" pitchFamily="2" charset="-122"/>
              </a:rPr>
              <a:t>、</a:t>
            </a:r>
            <a:r>
              <a:rPr lang="zh-CN" altLang="en-US" sz="2800" b="1" dirty="0">
                <a:solidFill>
                  <a:srgbClr val="FF0000"/>
                </a:solidFill>
                <a:latin typeface="微软雅黑" panose="020B0503020204020204" charset="-122"/>
                <a:ea typeface="微软雅黑" panose="020B0503020204020204" charset="-122"/>
              </a:rPr>
              <a:t>云计算和物联网的区别：</a:t>
            </a:r>
            <a:r>
              <a:rPr lang="zh-CN" altLang="en-US" sz="2800" b="1" dirty="0"/>
              <a:t>大数据侧重于对海量数据的存储、处理与分析，从海量数据中发现价值，服务于生产和生活；云计算旨在整合和优化各种</a:t>
            </a:r>
            <a:r>
              <a:rPr lang="en-US" altLang="zh-CN" sz="2800" b="1" dirty="0"/>
              <a:t>IT</a:t>
            </a:r>
            <a:r>
              <a:rPr lang="zh-CN" altLang="en-US" sz="2800" b="1" dirty="0"/>
              <a:t>资源，并通过网络以服务的方式廉价地提供给用户；物联网的发展目标是实现</a:t>
            </a:r>
            <a:r>
              <a:rPr lang="en-US" altLang="zh-CN" sz="2800" b="1" dirty="0"/>
              <a:t>“</a:t>
            </a:r>
            <a:r>
              <a:rPr lang="zh-CN" altLang="en-US" sz="2800" b="1" dirty="0"/>
              <a:t>物物相连</a:t>
            </a:r>
            <a:r>
              <a:rPr lang="en-US" altLang="zh-CN" sz="2800" b="1" dirty="0"/>
              <a:t>”</a:t>
            </a:r>
            <a:r>
              <a:rPr lang="zh-CN" altLang="en-US" sz="2800" b="1" dirty="0"/>
              <a:t>，应用创新是物联网发展的核心。</a:t>
            </a:r>
            <a:endParaRPr lang="zh-CN" altLang="en-US" sz="2800"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Rectangle 2"/>
          <p:cNvSpPr>
            <a:spLocks noGrp="1"/>
          </p:cNvSpPr>
          <p:nvPr>
            <p:ph type="title"/>
          </p:nvPr>
        </p:nvSpPr>
        <p:spPr/>
        <p:txBody>
          <a:bodyPr vert="horz" wrap="square" lIns="91440" tIns="45720" rIns="91440" bIns="45720" anchor="ctr" anchorCtr="0"/>
          <a:p>
            <a:r>
              <a:rPr lang="zh-CN" altLang="en-US" dirty="0"/>
              <a:t>1.8.3 大数据与云计算、物联网的关系</a:t>
            </a:r>
            <a:endParaRPr lang="zh-CN" altLang="en-US" dirty="0"/>
          </a:p>
        </p:txBody>
      </p:sp>
      <p:sp>
        <p:nvSpPr>
          <p:cNvPr id="48130" name="Rectangle 3"/>
          <p:cNvSpPr>
            <a:spLocks noGrp="1"/>
          </p:cNvSpPr>
          <p:nvPr>
            <p:ph type="body" idx="4294967295"/>
          </p:nvPr>
        </p:nvSpPr>
        <p:spPr>
          <a:xfrm>
            <a:off x="457200" y="1219200"/>
            <a:ext cx="8229600" cy="4967288"/>
          </a:xfrm>
        </p:spPr>
        <p:txBody>
          <a:bodyPr vert="horz" wrap="square" lIns="91440" tIns="45720" rIns="91440" bIns="45720" anchor="t" anchorCtr="0"/>
          <a:p>
            <a:pPr algn="just">
              <a:lnSpc>
                <a:spcPct val="140000"/>
              </a:lnSpc>
              <a:buSzTx/>
              <a:buFont typeface="Wingdings" panose="05000000000000000000" charset="0"/>
              <a:buChar char="l"/>
            </a:pPr>
            <a:r>
              <a:rPr lang="zh-CN" altLang="en-US" sz="2800" b="1" dirty="0">
                <a:solidFill>
                  <a:srgbClr val="FF0000"/>
                </a:solidFill>
                <a:latin typeface="微软雅黑" panose="020B0503020204020204" charset="-122"/>
                <a:ea typeface="微软雅黑" panose="020B0503020204020204" charset="-122"/>
              </a:rPr>
              <a:t>大数据</a:t>
            </a:r>
            <a:r>
              <a:rPr lang="zh-CN" altLang="en-US" sz="2800" b="1" dirty="0">
                <a:solidFill>
                  <a:srgbClr val="FF0000"/>
                </a:solidFill>
                <a:latin typeface="微软雅黑" panose="020B0503020204020204" charset="-122"/>
                <a:ea typeface="微软雅黑" panose="020B0503020204020204" charset="-122"/>
                <a:sym typeface="宋体" panose="02010600030101010101" pitchFamily="2" charset="-122"/>
              </a:rPr>
              <a:t>、云计算</a:t>
            </a:r>
            <a:r>
              <a:rPr lang="zh-CN" altLang="en-US" sz="2800" b="1" dirty="0">
                <a:solidFill>
                  <a:srgbClr val="FF0000"/>
                </a:solidFill>
                <a:latin typeface="微软雅黑" panose="020B0503020204020204" charset="-122"/>
                <a:ea typeface="微软雅黑" panose="020B0503020204020204" charset="-122"/>
              </a:rPr>
              <a:t>和物联网的联系：</a:t>
            </a:r>
            <a:r>
              <a:rPr lang="zh-CN" altLang="en-US" sz="2800" b="1" dirty="0"/>
              <a:t>大数据根植于云计算，大数据分析的很多技术都来自云计算，没有云计算技术作为支撑，大数据分析就无从谈起；大数据为云计算提供了</a:t>
            </a:r>
            <a:r>
              <a:rPr lang="en-US" altLang="zh-CN" sz="2800" b="1" dirty="0"/>
              <a:t>“</a:t>
            </a:r>
            <a:r>
              <a:rPr lang="zh-CN" altLang="en-US" sz="2800" b="1" dirty="0"/>
              <a:t>用武之地</a:t>
            </a:r>
            <a:r>
              <a:rPr lang="en-US" altLang="zh-CN" sz="2800" b="1" dirty="0"/>
              <a:t>”</a:t>
            </a:r>
            <a:r>
              <a:rPr lang="zh-CN" altLang="en-US" sz="2800" b="1" dirty="0"/>
              <a:t>，没有大数据这个</a:t>
            </a:r>
            <a:r>
              <a:rPr lang="en-US" altLang="zh-CN" sz="2800" b="1" dirty="0"/>
              <a:t>“</a:t>
            </a:r>
            <a:r>
              <a:rPr lang="zh-CN" altLang="en-US" sz="2800" b="1" dirty="0"/>
              <a:t>练兵场</a:t>
            </a:r>
            <a:r>
              <a:rPr lang="en-US" altLang="zh-CN" sz="2800" b="1" dirty="0"/>
              <a:t>”</a:t>
            </a:r>
            <a:r>
              <a:rPr lang="zh-CN" altLang="en-US" sz="2800" b="1" dirty="0"/>
              <a:t>，云计算再先进，也不能发挥其价值；物联网构成了大数据的重要数据来源，同时，物联网需要借助云计算和大数据技术实现物联网大数据的存储、分析和处理。</a:t>
            </a:r>
            <a:endParaRPr lang="zh-CN" altLang="en-US" sz="2800"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Rectangle 2"/>
          <p:cNvSpPr>
            <a:spLocks noGrp="1"/>
          </p:cNvSpPr>
          <p:nvPr>
            <p:ph type="title"/>
          </p:nvPr>
        </p:nvSpPr>
        <p:spPr/>
        <p:txBody>
          <a:bodyPr vert="horz" wrap="square" lIns="91440" tIns="45720" rIns="91440" bIns="45720" anchor="ctr" anchorCtr="0"/>
          <a:p>
            <a:r>
              <a:rPr lang="zh-CN" altLang="en-US" dirty="0"/>
              <a:t>1.8.3 大数据与云计算、物联网的关系</a:t>
            </a:r>
            <a:endParaRPr lang="zh-CN" altLang="en-US" dirty="0"/>
          </a:p>
        </p:txBody>
      </p:sp>
      <p:sp>
        <p:nvSpPr>
          <p:cNvPr id="49154" name="Rectangle 3"/>
          <p:cNvSpPr>
            <a:spLocks noGrp="1"/>
          </p:cNvSpPr>
          <p:nvPr>
            <p:ph type="body" idx="4294967295"/>
          </p:nvPr>
        </p:nvSpPr>
        <p:spPr>
          <a:xfrm>
            <a:off x="457200" y="1219200"/>
            <a:ext cx="8229600" cy="4525963"/>
          </a:xfrm>
        </p:spPr>
        <p:txBody>
          <a:bodyPr vert="horz" wrap="square" lIns="91440" tIns="45720" rIns="91440" bIns="45720" anchor="t" anchorCtr="0"/>
          <a:p>
            <a:pPr algn="just">
              <a:lnSpc>
                <a:spcPct val="120000"/>
              </a:lnSpc>
              <a:buFont typeface="Wingdings" panose="05000000000000000000" charset="0"/>
              <a:buChar char="l"/>
            </a:pPr>
            <a:r>
              <a:rPr lang="zh-CN" altLang="en-US" sz="2800" b="1" dirty="0"/>
              <a:t>云计算、大数据和物联网代表了</a:t>
            </a:r>
            <a:r>
              <a:rPr lang="en-US" altLang="zh-CN" sz="2800" b="1" dirty="0"/>
              <a:t>IT</a:t>
            </a:r>
            <a:r>
              <a:rPr lang="zh-CN" altLang="en-US" sz="2800" b="1" dirty="0"/>
              <a:t>领域最新的技术发展趋势，三者既有区别又有联系。</a:t>
            </a:r>
            <a:endParaRPr lang="zh-CN" altLang="en-US" sz="2800" b="1" dirty="0"/>
          </a:p>
        </p:txBody>
      </p:sp>
      <p:sp>
        <p:nvSpPr>
          <p:cNvPr id="49155" name="Text Box 6"/>
          <p:cNvSpPr txBox="1"/>
          <p:nvPr/>
        </p:nvSpPr>
        <p:spPr>
          <a:xfrm>
            <a:off x="1743075" y="6019800"/>
            <a:ext cx="6049963" cy="460375"/>
          </a:xfrm>
          <a:prstGeom prst="rect">
            <a:avLst/>
          </a:prstGeom>
          <a:noFill/>
          <a:ln w="9525">
            <a:noFill/>
          </a:ln>
        </p:spPr>
        <p:txBody>
          <a:bodyPr wrap="square" anchor="t" anchorCtr="0">
            <a:spAutoFit/>
          </a:bodyPr>
          <a:p>
            <a:pPr algn="ctr"/>
            <a:r>
              <a:rPr lang="zh-CN" altLang="en-US" sz="2400" b="1" dirty="0">
                <a:latin typeface="Arial" panose="020B0604020202020204" pitchFamily="34" charset="0"/>
                <a:ea typeface="宋体" panose="02010600030101010101" pitchFamily="2" charset="-122"/>
              </a:rPr>
              <a:t>图1-9 大数据、云计算和物联网之间的关系</a:t>
            </a:r>
            <a:endParaRPr lang="zh-CN" altLang="en-US" sz="2400" b="1" dirty="0">
              <a:latin typeface="Arial" panose="020B0604020202020204" pitchFamily="34" charset="0"/>
              <a:ea typeface="宋体" panose="02010600030101010101" pitchFamily="2" charset="-122"/>
            </a:endParaRPr>
          </a:p>
        </p:txBody>
      </p:sp>
      <p:pic>
        <p:nvPicPr>
          <p:cNvPr id="49156" name="Picture 7"/>
          <p:cNvPicPr>
            <a:picLocks noChangeAspect="1"/>
          </p:cNvPicPr>
          <p:nvPr/>
        </p:nvPicPr>
        <p:blipFill>
          <a:blip r:embed="rId1"/>
          <a:stretch>
            <a:fillRect/>
          </a:stretch>
        </p:blipFill>
        <p:spPr>
          <a:xfrm>
            <a:off x="1143000" y="2436813"/>
            <a:ext cx="7086600" cy="3398837"/>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Rectangle 2"/>
          <p:cNvSpPr>
            <a:spLocks noGrp="1"/>
          </p:cNvSpPr>
          <p:nvPr>
            <p:ph type="title"/>
          </p:nvPr>
        </p:nvSpPr>
        <p:spPr/>
        <p:txBody>
          <a:bodyPr vert="horz" wrap="square" lIns="91440" tIns="45720" rIns="91440" bIns="45720" anchor="ctr" anchorCtr="0"/>
          <a:p>
            <a:r>
              <a:rPr lang="zh-CN" altLang="en-US" dirty="0"/>
              <a:t>本章小结</a:t>
            </a:r>
            <a:endParaRPr lang="zh-CN" altLang="en-US" dirty="0"/>
          </a:p>
        </p:txBody>
      </p:sp>
      <p:sp>
        <p:nvSpPr>
          <p:cNvPr id="50178" name="Rectangle 3"/>
          <p:cNvSpPr>
            <a:spLocks noGrp="1"/>
          </p:cNvSpPr>
          <p:nvPr>
            <p:ph type="body" idx="4294967295"/>
          </p:nvPr>
        </p:nvSpPr>
        <p:spPr>
          <a:xfrm>
            <a:off x="168275" y="1130300"/>
            <a:ext cx="8872538" cy="5367338"/>
          </a:xfrm>
        </p:spPr>
        <p:txBody>
          <a:bodyPr vert="horz" wrap="square" lIns="91440" tIns="45720" rIns="91440" bIns="45720" anchor="t" anchorCtr="0"/>
          <a:p>
            <a:pPr algn="just">
              <a:lnSpc>
                <a:spcPct val="140000"/>
              </a:lnSpc>
              <a:buFont typeface="Wingdings" panose="05000000000000000000" charset="0"/>
              <a:buChar char="l"/>
            </a:pPr>
            <a:r>
              <a:rPr lang="zh-CN" altLang="en-US" sz="2600" b="1" dirty="0"/>
              <a:t>本章介绍了大数据技术的发展历程，并指出信息科技的不断进步为大数据时代提供了技术支撑，数据产生方式的变革促成了大数据时代的来临。</a:t>
            </a:r>
            <a:endParaRPr lang="zh-CN" altLang="en-US" sz="2600" b="1" dirty="0"/>
          </a:p>
          <a:p>
            <a:pPr algn="just">
              <a:lnSpc>
                <a:spcPct val="140000"/>
              </a:lnSpc>
              <a:buFont typeface="Wingdings" panose="05000000000000000000" charset="0"/>
              <a:buChar char="l"/>
            </a:pPr>
            <a:r>
              <a:rPr lang="zh-CN" altLang="en-US" sz="2600" b="1" dirty="0"/>
              <a:t>大数据具有</a:t>
            </a:r>
            <a:r>
              <a:rPr lang="zh-CN" altLang="en-US" sz="2600" b="1" dirty="0">
                <a:solidFill>
                  <a:srgbClr val="FF0000"/>
                </a:solidFill>
                <a:latin typeface="微软雅黑" panose="020B0503020204020204" charset="-122"/>
                <a:ea typeface="微软雅黑" panose="020B0503020204020204" charset="-122"/>
              </a:rPr>
              <a:t>数据量大、数据类型繁多、处理速度快、价值密度低</a:t>
            </a:r>
            <a:r>
              <a:rPr lang="zh-CN" altLang="en-US" sz="2600" b="1" dirty="0"/>
              <a:t>等特点，统称</a:t>
            </a:r>
            <a:r>
              <a:rPr lang="zh-CN" altLang="en-US" sz="2600" b="1" dirty="0">
                <a:solidFill>
                  <a:srgbClr val="FF0000"/>
                </a:solidFill>
                <a:latin typeface="微软雅黑" panose="020B0503020204020204" charset="-122"/>
                <a:ea typeface="微软雅黑" panose="020B0503020204020204" charset="-122"/>
              </a:rPr>
              <a:t>“</a:t>
            </a:r>
            <a:r>
              <a:rPr lang="en-US" altLang="zh-CN" sz="2600" b="1" dirty="0">
                <a:solidFill>
                  <a:srgbClr val="FF0000"/>
                </a:solidFill>
                <a:latin typeface="微软雅黑" panose="020B0503020204020204" charset="-122"/>
                <a:ea typeface="微软雅黑" panose="020B0503020204020204" charset="-122"/>
              </a:rPr>
              <a:t>4V”</a:t>
            </a:r>
            <a:r>
              <a:rPr lang="zh-CN" altLang="en-US" sz="2600" b="1" dirty="0"/>
              <a:t>。大数据对科学研究、思维方式、社会发展、就业市场和人才培养等方面，都产生了重要的影响，深刻理解大数据的这些影响，有助于我们更好把握学习和应用大数据的方向。</a:t>
            </a:r>
            <a:endParaRPr lang="zh-CN" altLang="en-US" sz="2600" b="1" dirty="0"/>
          </a:p>
          <a:p>
            <a:pPr algn="just">
              <a:lnSpc>
                <a:spcPct val="140000"/>
              </a:lnSpc>
              <a:buFont typeface="Wingdings" panose="05000000000000000000" charset="0"/>
              <a:buChar char="l"/>
            </a:pPr>
            <a:r>
              <a:rPr lang="zh-CN" altLang="en-US" sz="2600" b="1" dirty="0"/>
              <a:t>大数据在金融、汽车、零售、餐饮、电信、能源、政务、</a:t>
            </a:r>
            <a:endParaRPr lang="en-US" altLang="zh-CN" sz="2600"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Rectangle 2"/>
          <p:cNvSpPr>
            <a:spLocks noGrp="1"/>
          </p:cNvSpPr>
          <p:nvPr>
            <p:ph type="title"/>
          </p:nvPr>
        </p:nvSpPr>
        <p:spPr/>
        <p:txBody>
          <a:bodyPr vert="horz" wrap="square" lIns="91440" tIns="45720" rIns="91440" bIns="45720" anchor="ctr" anchorCtr="0"/>
          <a:p>
            <a:r>
              <a:rPr lang="zh-CN" altLang="en-US" dirty="0"/>
              <a:t>本章小结</a:t>
            </a:r>
            <a:endParaRPr lang="zh-CN" altLang="en-US" dirty="0"/>
          </a:p>
        </p:txBody>
      </p:sp>
      <p:sp>
        <p:nvSpPr>
          <p:cNvPr id="51202" name="Rectangle 3"/>
          <p:cNvSpPr>
            <a:spLocks noGrp="1"/>
          </p:cNvSpPr>
          <p:nvPr>
            <p:ph type="body" idx="4294967295"/>
          </p:nvPr>
        </p:nvSpPr>
        <p:spPr>
          <a:xfrm>
            <a:off x="220663" y="1143000"/>
            <a:ext cx="8742362" cy="5340350"/>
          </a:xfrm>
        </p:spPr>
        <p:txBody>
          <a:bodyPr vert="horz" wrap="square" lIns="91440" tIns="45720" rIns="91440" bIns="45720" anchor="t" anchorCtr="0"/>
          <a:p>
            <a:pPr marL="360680" lvl="1" indent="0" algn="just" latinLnBrk="0">
              <a:lnSpc>
                <a:spcPct val="140000"/>
              </a:lnSpc>
              <a:spcBef>
                <a:spcPct val="0"/>
              </a:spcBef>
              <a:buNone/>
            </a:pPr>
            <a:r>
              <a:rPr lang="zh-CN" altLang="en-US" sz="2600" b="1" dirty="0"/>
              <a:t>医疗、体育、娱乐等在内的社会各行各业都得到了日益　广泛的应用，深刻地改变着社会生产和日常生活。</a:t>
            </a:r>
            <a:endParaRPr lang="zh-CN" altLang="en-US" sz="2600" b="1" dirty="0"/>
          </a:p>
          <a:p>
            <a:pPr algn="just" latinLnBrk="0">
              <a:lnSpc>
                <a:spcPct val="140000"/>
              </a:lnSpc>
              <a:buFont typeface="Wingdings" panose="05000000000000000000" charset="0"/>
              <a:buChar char="l"/>
            </a:pPr>
            <a:r>
              <a:rPr lang="zh-CN" altLang="en-US" sz="2600" b="1" dirty="0">
                <a:solidFill>
                  <a:srgbClr val="FF0000"/>
                </a:solidFill>
                <a:latin typeface="微软雅黑" panose="020B0503020204020204" charset="-122"/>
                <a:ea typeface="微软雅黑" panose="020B0503020204020204" charset="-122"/>
              </a:rPr>
              <a:t>大数据并非单一的数据或技术，而是数据和大数据技术的综合体</a:t>
            </a:r>
            <a:r>
              <a:rPr lang="zh-CN" altLang="en-US" sz="2600" b="1" dirty="0"/>
              <a:t>。大数据技术主要包括数据采集、数据存储和管理、数据处理与分析、数据安全和隐私保护等几个层面的内容。</a:t>
            </a:r>
            <a:endParaRPr lang="zh-CN" altLang="en-US" sz="2600" b="1" dirty="0"/>
          </a:p>
          <a:p>
            <a:pPr algn="just" latinLnBrk="0">
              <a:lnSpc>
                <a:spcPct val="140000"/>
              </a:lnSpc>
              <a:buFont typeface="Wingdings" panose="05000000000000000000" charset="0"/>
              <a:buChar char="l"/>
            </a:pPr>
            <a:r>
              <a:rPr lang="zh-CN" altLang="en-US" sz="2600" b="1" dirty="0"/>
              <a:t>大数据产业含IT基础设施层、数据源层、数据管理层、数据分析层、数据平台层和数据应用层，在不同层面，都已经形成了一批引领市场的技术和企业。</a:t>
            </a:r>
            <a:endParaRPr lang="en-US" altLang="zh-CN" sz="2600"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2"/>
          <p:cNvSpPr>
            <a:spLocks noGrp="1"/>
          </p:cNvSpPr>
          <p:nvPr>
            <p:ph type="title"/>
          </p:nvPr>
        </p:nvSpPr>
        <p:spPr/>
        <p:txBody>
          <a:bodyPr vert="horz" wrap="square" lIns="91440" tIns="45720" rIns="91440" bIns="45720" anchor="ctr" anchorCtr="0"/>
          <a:p>
            <a:r>
              <a:rPr lang="zh-CN" altLang="en-US" dirty="0"/>
              <a:t>本章小结</a:t>
            </a:r>
            <a:endParaRPr lang="zh-CN" altLang="en-US" dirty="0"/>
          </a:p>
        </p:txBody>
      </p:sp>
      <p:sp>
        <p:nvSpPr>
          <p:cNvPr id="52226" name="Rectangle 3"/>
          <p:cNvSpPr>
            <a:spLocks noGrp="1"/>
          </p:cNvSpPr>
          <p:nvPr>
            <p:ph type="body" idx="4294967295"/>
          </p:nvPr>
        </p:nvSpPr>
        <p:spPr>
          <a:xfrm>
            <a:off x="220663" y="1143000"/>
            <a:ext cx="8742362" cy="5222875"/>
          </a:xfrm>
        </p:spPr>
        <p:txBody>
          <a:bodyPr vert="horz" wrap="square" lIns="91440" tIns="45720" rIns="91440" bIns="45720" anchor="t" anchorCtr="0"/>
          <a:p>
            <a:pPr algn="just" latinLnBrk="0">
              <a:lnSpc>
                <a:spcPct val="140000"/>
              </a:lnSpc>
              <a:buFont typeface="Wingdings" panose="05000000000000000000" charset="0"/>
              <a:buChar char="l"/>
            </a:pPr>
            <a:r>
              <a:rPr lang="zh-CN" altLang="en-US" sz="2600" b="1" dirty="0"/>
              <a:t>本章最后介绍了云计算和物联网的概念和关键技术，并阐述大数据、云计算和物联网三者之间的区别与联系。</a:t>
            </a:r>
            <a:endParaRPr lang="zh-CN" altLang="en-US" sz="2600" b="1" dirty="0"/>
          </a:p>
          <a:p>
            <a:pPr algn="just"/>
            <a:endParaRPr lang="zh-CN" altLang="en-US" sz="2600" b="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Rectangle 2"/>
          <p:cNvSpPr>
            <a:spLocks noGrp="1"/>
          </p:cNvSpPr>
          <p:nvPr>
            <p:ph type="title"/>
          </p:nvPr>
        </p:nvSpPr>
        <p:spPr/>
        <p:txBody>
          <a:bodyPr vert="horz" wrap="square" lIns="91440" tIns="45720" rIns="91440" bIns="45720" anchor="ctr" anchorCtr="0"/>
          <a:p>
            <a:r>
              <a:rPr lang="zh-CN" altLang="en-US" dirty="0"/>
              <a:t>本章作业</a:t>
            </a:r>
            <a:endParaRPr lang="en-US" altLang="zh-CN" dirty="0"/>
          </a:p>
        </p:txBody>
      </p:sp>
      <p:sp>
        <p:nvSpPr>
          <p:cNvPr id="53250" name="Rectangle 3"/>
          <p:cNvSpPr>
            <a:spLocks noGrp="1"/>
          </p:cNvSpPr>
          <p:nvPr>
            <p:ph type="body" idx="4294967295"/>
          </p:nvPr>
        </p:nvSpPr>
        <p:spPr>
          <a:xfrm>
            <a:off x="220663" y="1143000"/>
            <a:ext cx="8742362" cy="5222875"/>
          </a:xfrm>
        </p:spPr>
        <p:txBody>
          <a:bodyPr vert="horz" wrap="square" lIns="91440" tIns="45720" rIns="91440" bIns="45720" anchor="t" anchorCtr="0"/>
          <a:p>
            <a:pPr algn="just" latinLnBrk="0">
              <a:lnSpc>
                <a:spcPct val="140000"/>
              </a:lnSpc>
              <a:buFont typeface="Wingdings" panose="05000000000000000000" charset="0"/>
              <a:buChar char="l"/>
            </a:pPr>
            <a:r>
              <a:rPr lang="zh-CN" altLang="en-US" sz="2800" b="1" dirty="0"/>
              <a:t>学习通上第１章作业。</a:t>
            </a:r>
            <a:endParaRPr lang="zh-CN" altLang="en-US" sz="2800" b="1" dirty="0"/>
          </a:p>
          <a:p>
            <a:pPr algn="just"/>
            <a:endParaRPr lang="zh-CN" altLang="en-US" sz="28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Rectangle 2"/>
          <p:cNvSpPr>
            <a:spLocks noGrp="1"/>
          </p:cNvSpPr>
          <p:nvPr>
            <p:ph type="title"/>
          </p:nvPr>
        </p:nvSpPr>
        <p:spPr/>
        <p:txBody>
          <a:bodyPr vert="horz" wrap="square" lIns="91440" tIns="45720" rIns="91440" bIns="45720" anchor="ctr" anchorCtr="0"/>
          <a:p>
            <a:r>
              <a:rPr lang="en-US" altLang="zh-CN" dirty="0"/>
              <a:t>1.1.1 </a:t>
            </a:r>
            <a:r>
              <a:rPr lang="zh-CN" altLang="en-US" dirty="0"/>
              <a:t>第三次信息化浪潮</a:t>
            </a:r>
            <a:endParaRPr lang="zh-CN" altLang="en-US" dirty="0"/>
          </a:p>
        </p:txBody>
      </p:sp>
      <p:sp>
        <p:nvSpPr>
          <p:cNvPr id="11266" name="Rectangle 3"/>
          <p:cNvSpPr>
            <a:spLocks noGrp="1"/>
          </p:cNvSpPr>
          <p:nvPr>
            <p:ph type="body" idx="4294967295"/>
          </p:nvPr>
        </p:nvSpPr>
        <p:spPr>
          <a:xfrm>
            <a:off x="457200" y="1144588"/>
            <a:ext cx="8321675" cy="762000"/>
          </a:xfrm>
        </p:spPr>
        <p:txBody>
          <a:bodyPr vert="horz" wrap="square" lIns="91440" tIns="45720" rIns="91440" bIns="45720" anchor="t" anchorCtr="0"/>
          <a:p>
            <a:pPr algn="just">
              <a:buFont typeface="Wingdings" panose="05000000000000000000" charset="0"/>
              <a:buChar char="l"/>
            </a:pPr>
            <a:r>
              <a:rPr lang="zh-CN" altLang="en-US" sz="2400" b="1" dirty="0"/>
              <a:t>根据</a:t>
            </a:r>
            <a:r>
              <a:rPr lang="en-US" altLang="zh-CN" sz="2400" b="1" dirty="0"/>
              <a:t>IBM</a:t>
            </a:r>
            <a:r>
              <a:rPr lang="zh-CN" altLang="en-US" sz="2400" b="1" dirty="0"/>
              <a:t>前首席执行官郭士纳的观点，</a:t>
            </a:r>
            <a:r>
              <a:rPr lang="en-US" altLang="zh-CN" sz="2400" b="1" dirty="0"/>
              <a:t>IT</a:t>
            </a:r>
            <a:r>
              <a:rPr lang="zh-CN" altLang="en-US" sz="2400" b="1" dirty="0"/>
              <a:t>领域每隔</a:t>
            </a:r>
            <a:r>
              <a:rPr lang="en-US" altLang="zh-CN" sz="2400" b="1" dirty="0"/>
              <a:t>15</a:t>
            </a:r>
            <a:r>
              <a:rPr lang="zh-CN" altLang="en-US" sz="2400" b="1" dirty="0"/>
              <a:t>年就会迎来一次重大变革</a:t>
            </a:r>
            <a:endParaRPr lang="zh-CN" altLang="en-US" sz="2400" b="1" dirty="0"/>
          </a:p>
        </p:txBody>
      </p:sp>
      <p:graphicFrame>
        <p:nvGraphicFramePr>
          <p:cNvPr id="6149" name="Group 5"/>
          <p:cNvGraphicFramePr>
            <a:graphicFrameLocks noGrp="1"/>
          </p:cNvGraphicFramePr>
          <p:nvPr>
            <p:custDataLst>
              <p:tags r:id="rId1"/>
            </p:custDataLst>
          </p:nvPr>
        </p:nvGraphicFramePr>
        <p:xfrm>
          <a:off x="554038" y="2514600"/>
          <a:ext cx="8224838" cy="3806825"/>
        </p:xfrm>
        <a:graphic>
          <a:graphicData uri="http://schemas.openxmlformats.org/drawingml/2006/table">
            <a:tbl>
              <a:tblPr/>
              <a:tblGrid>
                <a:gridCol w="1490345"/>
                <a:gridCol w="1507490"/>
                <a:gridCol w="1576070"/>
                <a:gridCol w="1296670"/>
                <a:gridCol w="2353945"/>
              </a:tblGrid>
              <a:tr h="400050">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信息化浪潮</a:t>
                      </a:r>
                      <a:endParaRPr kumimoji="0" lang="zh-CN" altLang="en-US" sz="20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发生时间</a:t>
                      </a:r>
                      <a:endParaRPr kumimoji="0" lang="zh-CN" altLang="en-US" sz="20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标志</a:t>
                      </a:r>
                      <a:endParaRPr kumimoji="0" lang="zh-CN" altLang="en-US" sz="20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解决问题</a:t>
                      </a:r>
                      <a:endParaRPr kumimoji="0" lang="zh-CN" altLang="en-US" sz="20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代表企业</a:t>
                      </a:r>
                      <a:endParaRPr kumimoji="0" lang="zh-CN" altLang="en-US" sz="20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1071880">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第一次浪潮</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1980年前后</a:t>
                      </a:r>
                      <a:endPar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个人计算机</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信息处理</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Intel、AMD、IBM</a:t>
                      </a: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苹果、微软、联想戴尔、惠普等</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1015365">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第二次浪潮</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1995年前后</a:t>
                      </a:r>
                      <a:endPar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互联网</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信息传输</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雅虎、谷歌、阿里巴巴、百度、腾讯等</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1319530">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第三次浪潮</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2010年前后</a:t>
                      </a:r>
                      <a:endPar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大数据、云计算和物联网</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信息爆炸</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亚马逊、谷歌、</a:t>
                      </a:r>
                      <a:r>
                        <a:rPr kumimoji="0" lang="en-US" altLang="zh-CN"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IBM</a:t>
                      </a: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a:t>
                      </a:r>
                      <a:r>
                        <a:rPr kumimoji="0" lang="en-US" altLang="zh-CN"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VMWare</a:t>
                      </a:r>
                      <a:r>
                        <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、阿里云、华为云、腾讯云等</a:t>
                      </a:r>
                      <a:endParaRPr kumimoji="0" lang="zh-CN" altLang="en-US" sz="20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bl>
          </a:graphicData>
        </a:graphic>
      </p:graphicFrame>
      <p:sp>
        <p:nvSpPr>
          <p:cNvPr id="11299" name="Text Box 75"/>
          <p:cNvSpPr txBox="1"/>
          <p:nvPr/>
        </p:nvSpPr>
        <p:spPr>
          <a:xfrm>
            <a:off x="2897188" y="2057400"/>
            <a:ext cx="3386137" cy="460375"/>
          </a:xfrm>
          <a:prstGeom prst="rect">
            <a:avLst/>
          </a:prstGeom>
          <a:noFill/>
          <a:ln w="9525">
            <a:noFill/>
          </a:ln>
        </p:spPr>
        <p:txBody>
          <a:bodyPr wrap="square" anchor="t" anchorCtr="0">
            <a:spAutoFit/>
          </a:bodyPr>
          <a:p>
            <a:pPr algn="ctr"/>
            <a:r>
              <a:rPr lang="zh-CN" altLang="en-US" sz="2400" b="1" dirty="0">
                <a:latin typeface="Arial" panose="020B0604020202020204" pitchFamily="34" charset="0"/>
                <a:ea typeface="宋体" panose="02010600030101010101" pitchFamily="2" charset="-122"/>
              </a:rPr>
              <a:t>表1-1 三次信息化浪潮</a:t>
            </a:r>
            <a:endParaRPr lang="zh-CN" altLang="en-US" sz="2400" b="1" dirty="0">
              <a:latin typeface="Arial" panose="020B0604020202020204" pitchFamily="34" charset="0"/>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Rectangle 2"/>
          <p:cNvSpPr>
            <a:spLocks noGrp="1"/>
          </p:cNvSpPr>
          <p:nvPr>
            <p:ph type="title"/>
          </p:nvPr>
        </p:nvSpPr>
        <p:spPr/>
        <p:txBody>
          <a:bodyPr vert="horz" wrap="square" lIns="91440" tIns="45720" rIns="91440" bIns="45720" anchor="ctr" anchorCtr="0"/>
          <a:p>
            <a:r>
              <a:rPr lang="zh-CN" altLang="en-US" dirty="0"/>
              <a:t>1.1.2 信息科技为大数据时代提供技术支撑</a:t>
            </a:r>
            <a:endParaRPr lang="zh-CN" altLang="en-US" dirty="0"/>
          </a:p>
        </p:txBody>
      </p:sp>
      <p:pic>
        <p:nvPicPr>
          <p:cNvPr id="12290" name="Picture 4" descr="图片2"/>
          <p:cNvPicPr>
            <a:picLocks noChangeAspect="1"/>
          </p:cNvPicPr>
          <p:nvPr/>
        </p:nvPicPr>
        <p:blipFill>
          <a:blip r:embed="rId1"/>
          <a:stretch>
            <a:fillRect/>
          </a:stretch>
        </p:blipFill>
        <p:spPr>
          <a:xfrm>
            <a:off x="1066800" y="1298575"/>
            <a:ext cx="7239000" cy="4873625"/>
          </a:xfrm>
          <a:prstGeom prst="rect">
            <a:avLst/>
          </a:prstGeom>
          <a:noFill/>
          <a:ln w="9525">
            <a:noFill/>
          </a:ln>
        </p:spPr>
      </p:pic>
      <p:sp>
        <p:nvSpPr>
          <p:cNvPr id="12291" name="Text Box 5"/>
          <p:cNvSpPr txBox="1"/>
          <p:nvPr/>
        </p:nvSpPr>
        <p:spPr>
          <a:xfrm>
            <a:off x="2266950" y="6019800"/>
            <a:ext cx="4772025" cy="460375"/>
          </a:xfrm>
          <a:prstGeom prst="rect">
            <a:avLst/>
          </a:prstGeom>
          <a:noFill/>
          <a:ln w="9525">
            <a:noFill/>
          </a:ln>
        </p:spPr>
        <p:txBody>
          <a:bodyPr wrap="square" anchor="t" anchorCtr="0">
            <a:spAutoFit/>
          </a:bodyPr>
          <a:p>
            <a:pPr algn="ctr"/>
            <a:r>
              <a:rPr lang="zh-CN" altLang="en-US" sz="2400" b="1" dirty="0">
                <a:latin typeface="Arial" panose="020B0604020202020204" pitchFamily="34" charset="0"/>
                <a:ea typeface="宋体" panose="02010600030101010101" pitchFamily="2" charset="-122"/>
              </a:rPr>
              <a:t>图1-</a:t>
            </a:r>
            <a:r>
              <a:rPr lang="en-US" altLang="zh-CN" sz="2400" b="1" dirty="0">
                <a:latin typeface="Arial" panose="020B0604020202020204" pitchFamily="34" charset="0"/>
                <a:ea typeface="宋体" panose="02010600030101010101" pitchFamily="2" charset="-122"/>
              </a:rPr>
              <a:t>1 </a:t>
            </a:r>
            <a:r>
              <a:rPr lang="zh-CN" altLang="en-US" sz="2400" b="1" dirty="0">
                <a:latin typeface="Arial" panose="020B0604020202020204" pitchFamily="34" charset="0"/>
                <a:ea typeface="宋体" panose="02010600030101010101" pitchFamily="2" charset="-122"/>
              </a:rPr>
              <a:t>存储价格随时间变化情况</a:t>
            </a:r>
            <a:endParaRPr lang="zh-CN" altLang="en-US" sz="2400" b="1" dirty="0">
              <a:latin typeface="Arial" panose="020B0604020202020204" pitchFamily="34" charset="0"/>
              <a:ea typeface="宋体" panose="02010600030101010101" pitchFamily="2" charset="-122"/>
            </a:endParaRPr>
          </a:p>
        </p:txBody>
      </p:sp>
      <p:sp>
        <p:nvSpPr>
          <p:cNvPr id="12292" name="Rectangle 6"/>
          <p:cNvSpPr/>
          <p:nvPr/>
        </p:nvSpPr>
        <p:spPr>
          <a:xfrm>
            <a:off x="228600" y="1065372"/>
            <a:ext cx="8629650" cy="521970"/>
          </a:xfrm>
          <a:prstGeom prst="rect">
            <a:avLst/>
          </a:prstGeom>
          <a:noFill/>
          <a:ln w="9525">
            <a:noFill/>
          </a:ln>
        </p:spPr>
        <p:txBody>
          <a:bodyPr wrap="square" anchor="ctr" anchorCtr="0">
            <a:spAutoFit/>
          </a:bodyPr>
          <a:p>
            <a:pPr algn="just" eaLnBrk="0" hangingPunct="0"/>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1. </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存储设备容量不断增加</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1"/>
          <p:cNvSpPr>
            <a:spLocks noGrp="1"/>
          </p:cNvSpPr>
          <p:nvPr>
            <p:ph type="title"/>
          </p:nvPr>
        </p:nvSpPr>
        <p:spPr/>
        <p:txBody>
          <a:bodyPr vert="horz" wrap="square" lIns="91440" tIns="45720" rIns="91440" bIns="45720" anchor="ctr" anchorCtr="0"/>
          <a:p>
            <a:r>
              <a:rPr lang="zh-CN" altLang="en-US" dirty="0"/>
              <a:t>1.2 信息科技为大数据时代提供技术支撑</a:t>
            </a:r>
            <a:endParaRPr lang="zh-CN" altLang="en-US" dirty="0"/>
          </a:p>
        </p:txBody>
      </p:sp>
      <p:pic>
        <p:nvPicPr>
          <p:cNvPr id="13314" name="图片 2" descr="petabyte-dvd-disk-two-photon-optical-writing-reading.jpg"/>
          <p:cNvPicPr>
            <a:picLocks noChangeAspect="1"/>
          </p:cNvPicPr>
          <p:nvPr/>
        </p:nvPicPr>
        <p:blipFill>
          <a:blip r:embed="rId1"/>
          <a:stretch>
            <a:fillRect/>
          </a:stretch>
        </p:blipFill>
        <p:spPr>
          <a:xfrm>
            <a:off x="2057400" y="1220788"/>
            <a:ext cx="5048250" cy="2828925"/>
          </a:xfrm>
          <a:prstGeom prst="rect">
            <a:avLst/>
          </a:prstGeom>
          <a:noFill/>
          <a:ln w="9525">
            <a:noFill/>
          </a:ln>
        </p:spPr>
      </p:pic>
      <p:sp>
        <p:nvSpPr>
          <p:cNvPr id="13315" name="矩形 3"/>
          <p:cNvSpPr/>
          <p:nvPr/>
        </p:nvSpPr>
        <p:spPr>
          <a:xfrm>
            <a:off x="236538" y="4241800"/>
            <a:ext cx="8685212" cy="2244725"/>
          </a:xfrm>
          <a:prstGeom prst="rect">
            <a:avLst/>
          </a:prstGeom>
          <a:noFill/>
          <a:ln w="9525">
            <a:noFill/>
          </a:ln>
        </p:spPr>
        <p:txBody>
          <a:bodyPr wrap="square" anchor="t" anchorCtr="0">
            <a:spAutoFit/>
          </a:bodyPr>
          <a:p>
            <a:pPr algn="just"/>
            <a:r>
              <a:rPr lang="zh-CN" altLang="en-US" sz="2800" b="1" dirty="0">
                <a:latin typeface="Times New Roman" panose="02020603050405020304" pitchFamily="18" charset="0"/>
                <a:ea typeface="宋体" panose="02010600030101010101" pitchFamily="2" charset="-122"/>
              </a:rPr>
              <a:t>斯威本科技大学（</a:t>
            </a:r>
            <a:r>
              <a:rPr lang="en-US" altLang="zh-CN" sz="2800" b="1" dirty="0">
                <a:latin typeface="Times New Roman" panose="02020603050405020304" pitchFamily="18" charset="0"/>
                <a:ea typeface="宋体" panose="02010600030101010101" pitchFamily="2" charset="-122"/>
              </a:rPr>
              <a:t>Swinburne University of Technology</a:t>
            </a:r>
            <a:r>
              <a:rPr lang="zh-CN" altLang="en-US" sz="2800" b="1" dirty="0">
                <a:latin typeface="Times New Roman" panose="02020603050405020304" pitchFamily="18" charset="0"/>
                <a:ea typeface="宋体" panose="02010600030101010101" pitchFamily="2" charset="-122"/>
              </a:rPr>
              <a:t>）的研究团队，在</a:t>
            </a:r>
            <a:r>
              <a:rPr lang="en-US" altLang="zh-CN" sz="2800" b="1" dirty="0">
                <a:latin typeface="Times New Roman" panose="02020603050405020304" pitchFamily="18" charset="0"/>
                <a:ea typeface="宋体" panose="02010600030101010101" pitchFamily="2" charset="-122"/>
              </a:rPr>
              <a:t>2013</a:t>
            </a:r>
            <a:r>
              <a:rPr lang="zh-CN" altLang="en-US" sz="2800" b="1" dirty="0">
                <a:latin typeface="Times New Roman" panose="02020603050405020304" pitchFamily="18" charset="0"/>
                <a:ea typeface="宋体" panose="02010600030101010101" pitchFamily="2" charset="-122"/>
              </a:rPr>
              <a:t>年</a:t>
            </a:r>
            <a:r>
              <a:rPr lang="en-US" altLang="zh-CN" sz="2800" b="1" dirty="0">
                <a:latin typeface="Times New Roman" panose="02020603050405020304" pitchFamily="18" charset="0"/>
                <a:ea typeface="宋体" panose="02010600030101010101" pitchFamily="2" charset="-122"/>
              </a:rPr>
              <a:t>6</a:t>
            </a:r>
            <a:r>
              <a:rPr lang="zh-CN" altLang="en-US" sz="2800" b="1" dirty="0">
                <a:latin typeface="Times New Roman" panose="02020603050405020304" pitchFamily="18" charset="0"/>
                <a:ea typeface="宋体" panose="02010600030101010101" pitchFamily="2" charset="-122"/>
              </a:rPr>
              <a:t>月</a:t>
            </a:r>
            <a:r>
              <a:rPr lang="en-US" altLang="zh-CN" sz="2800" b="1" dirty="0">
                <a:latin typeface="Times New Roman" panose="02020603050405020304" pitchFamily="18" charset="0"/>
                <a:ea typeface="宋体" panose="02010600030101010101" pitchFamily="2" charset="-122"/>
              </a:rPr>
              <a:t>29</a:t>
            </a:r>
            <a:r>
              <a:rPr lang="zh-CN" altLang="en-US" sz="2800" b="1" dirty="0">
                <a:latin typeface="Times New Roman" panose="02020603050405020304" pitchFamily="18" charset="0"/>
                <a:ea typeface="宋体" panose="02010600030101010101" pitchFamily="2" charset="-122"/>
              </a:rPr>
              <a:t>日刊出的</a:t>
            </a:r>
            <a:r>
              <a:rPr lang="en-US" altLang="zh-CN" sz="2800" b="1" dirty="0">
                <a:latin typeface="Times New Roman" panose="02020603050405020304" pitchFamily="18" charset="0"/>
                <a:ea typeface="宋体" panose="02010600030101010101" pitchFamily="2" charset="-122"/>
              </a:rPr>
              <a:t>《</a:t>
            </a:r>
            <a:r>
              <a:rPr lang="zh-CN" altLang="en-US" sz="2800" b="1" dirty="0">
                <a:latin typeface="Times New Roman" panose="02020603050405020304" pitchFamily="18" charset="0"/>
                <a:ea typeface="宋体" panose="02010600030101010101" pitchFamily="2" charset="-122"/>
              </a:rPr>
              <a:t>自然通讯（</a:t>
            </a:r>
            <a:r>
              <a:rPr lang="en-US" altLang="zh-CN" sz="2800" b="1" dirty="0">
                <a:latin typeface="Times New Roman" panose="02020603050405020304" pitchFamily="18" charset="0"/>
                <a:ea typeface="宋体" panose="02010600030101010101" pitchFamily="2" charset="-122"/>
              </a:rPr>
              <a:t>Nature Communications</a:t>
            </a:r>
            <a:r>
              <a:rPr lang="zh-CN" altLang="en-US"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a:t>
            </a:r>
            <a:r>
              <a:rPr lang="zh-CN" altLang="en-US" sz="2800" b="1" dirty="0">
                <a:latin typeface="Times New Roman" panose="02020603050405020304" pitchFamily="18" charset="0"/>
                <a:ea typeface="宋体" panose="02010600030101010101" pitchFamily="2" charset="-122"/>
              </a:rPr>
              <a:t>杂志的文章中描述了一种全新的数据存储方式，可将</a:t>
            </a:r>
            <a:r>
              <a:rPr lang="en-US" altLang="zh-CN" sz="2800" b="1" dirty="0">
                <a:latin typeface="Times New Roman" panose="02020603050405020304" pitchFamily="18" charset="0"/>
                <a:ea typeface="宋体" panose="02010600030101010101" pitchFamily="2" charset="-122"/>
              </a:rPr>
              <a:t>1PB</a:t>
            </a:r>
            <a:r>
              <a:rPr lang="zh-CN" altLang="en-US"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1024TB</a:t>
            </a:r>
            <a:r>
              <a:rPr lang="zh-CN" altLang="en-US" sz="2800" b="1" dirty="0">
                <a:latin typeface="Times New Roman" panose="02020603050405020304" pitchFamily="18" charset="0"/>
                <a:ea typeface="宋体" panose="02010600030101010101" pitchFamily="2" charset="-122"/>
              </a:rPr>
              <a:t>）的数据存储到一张仅</a:t>
            </a:r>
            <a:r>
              <a:rPr lang="en-US" altLang="zh-CN" sz="2800" b="1" dirty="0">
                <a:latin typeface="Times New Roman" panose="02020603050405020304" pitchFamily="18" charset="0"/>
                <a:ea typeface="宋体" panose="02010600030101010101" pitchFamily="2" charset="-122"/>
              </a:rPr>
              <a:t>DVD</a:t>
            </a:r>
            <a:r>
              <a:rPr lang="zh-CN" altLang="en-US" sz="2800" b="1" dirty="0">
                <a:latin typeface="Times New Roman" panose="02020603050405020304" pitchFamily="18" charset="0"/>
                <a:ea typeface="宋体" panose="02010600030101010101" pitchFamily="2" charset="-122"/>
              </a:rPr>
              <a:t>大小的聚合物碟片上。</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2"/>
          <p:cNvSpPr>
            <a:spLocks noGrp="1"/>
          </p:cNvSpPr>
          <p:nvPr>
            <p:ph type="title"/>
          </p:nvPr>
        </p:nvSpPr>
        <p:spPr/>
        <p:txBody>
          <a:bodyPr vert="horz" wrap="square" lIns="91440" tIns="45720" rIns="91440" bIns="45720" anchor="ctr" anchorCtr="0"/>
          <a:p>
            <a:r>
              <a:rPr lang="zh-CN" altLang="en-US" dirty="0"/>
              <a:t>1.1.2 信息科技为大数据时代提供技术支撑</a:t>
            </a:r>
            <a:endParaRPr lang="zh-CN" altLang="en-US" dirty="0"/>
          </a:p>
        </p:txBody>
      </p:sp>
      <p:pic>
        <p:nvPicPr>
          <p:cNvPr id="14338" name="Picture 4" descr="图片3"/>
          <p:cNvPicPr>
            <a:picLocks noChangeAspect="1"/>
          </p:cNvPicPr>
          <p:nvPr/>
        </p:nvPicPr>
        <p:blipFill>
          <a:blip r:embed="rId1"/>
          <a:stretch>
            <a:fillRect/>
          </a:stretch>
        </p:blipFill>
        <p:spPr>
          <a:xfrm>
            <a:off x="1295400" y="1981200"/>
            <a:ext cx="6400800" cy="4121150"/>
          </a:xfrm>
          <a:prstGeom prst="rect">
            <a:avLst/>
          </a:prstGeom>
          <a:noFill/>
          <a:ln w="9525">
            <a:noFill/>
          </a:ln>
        </p:spPr>
      </p:pic>
      <p:sp>
        <p:nvSpPr>
          <p:cNvPr id="14339" name="Text Box 5"/>
          <p:cNvSpPr txBox="1"/>
          <p:nvPr/>
        </p:nvSpPr>
        <p:spPr>
          <a:xfrm>
            <a:off x="1665288" y="6021388"/>
            <a:ext cx="6154737" cy="460375"/>
          </a:xfrm>
          <a:prstGeom prst="rect">
            <a:avLst/>
          </a:prstGeom>
          <a:noFill/>
          <a:ln w="9525">
            <a:noFill/>
          </a:ln>
        </p:spPr>
        <p:txBody>
          <a:bodyPr wrap="square" anchor="t" anchorCtr="0">
            <a:spAutoFit/>
          </a:bodyPr>
          <a:p>
            <a:pPr algn="ctr"/>
            <a:r>
              <a:rPr lang="zh-CN" altLang="en-US" sz="2400" b="1" dirty="0">
                <a:latin typeface="Arial" panose="020B0604020202020204" pitchFamily="34" charset="0"/>
                <a:ea typeface="宋体" panose="02010600030101010101" pitchFamily="2" charset="-122"/>
              </a:rPr>
              <a:t>图1-</a:t>
            </a:r>
            <a:r>
              <a:rPr lang="en-US" altLang="zh-CN" sz="2400" b="1" dirty="0">
                <a:latin typeface="Arial" panose="020B0604020202020204" pitchFamily="34" charset="0"/>
                <a:ea typeface="宋体" panose="02010600030101010101" pitchFamily="2" charset="-122"/>
              </a:rPr>
              <a:t>3 CPU</a:t>
            </a:r>
            <a:r>
              <a:rPr lang="zh-CN" altLang="en-US" sz="2400" b="1" dirty="0">
                <a:latin typeface="Arial" panose="020B0604020202020204" pitchFamily="34" charset="0"/>
                <a:ea typeface="宋体" panose="02010600030101010101" pitchFamily="2" charset="-122"/>
              </a:rPr>
              <a:t>晶体管数目随时间变化情况</a:t>
            </a:r>
            <a:endParaRPr lang="zh-CN" altLang="en-US" sz="2400" b="1" dirty="0">
              <a:latin typeface="Arial" panose="020B0604020202020204" pitchFamily="34" charset="0"/>
              <a:ea typeface="宋体" panose="02010600030101010101" pitchFamily="2" charset="-122"/>
            </a:endParaRPr>
          </a:p>
        </p:txBody>
      </p:sp>
      <p:sp>
        <p:nvSpPr>
          <p:cNvPr id="14340" name="Rectangle 6"/>
          <p:cNvSpPr/>
          <p:nvPr/>
        </p:nvSpPr>
        <p:spPr>
          <a:xfrm>
            <a:off x="228600" y="1065372"/>
            <a:ext cx="8588375" cy="521970"/>
          </a:xfrm>
          <a:prstGeom prst="rect">
            <a:avLst/>
          </a:prstGeom>
          <a:noFill/>
          <a:ln w="9525">
            <a:noFill/>
          </a:ln>
        </p:spPr>
        <p:txBody>
          <a:bodyPr wrap="square" anchor="ctr" anchorCtr="0">
            <a:spAutoFit/>
          </a:bodyPr>
          <a:p>
            <a:pPr algn="just" eaLnBrk="0" hangingPunct="0"/>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2. CPU</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处理能力大幅提升</a:t>
            </a:r>
            <a:r>
              <a:rPr lang="zh-CN" altLang="en-US" sz="2800" dirty="0">
                <a:solidFill>
                  <a:srgbClr val="FF0000"/>
                </a:solidFill>
                <a:latin typeface="微软雅黑" panose="020B0503020204020204" charset="-122"/>
                <a:ea typeface="微软雅黑" panose="020B0503020204020204" charset="-122"/>
                <a:cs typeface="微软雅黑" panose="020B0503020204020204" charset="-122"/>
              </a:rPr>
              <a:t> </a:t>
            </a:r>
            <a:endParaRPr lang="zh-CN" altLang="en-US" sz="280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Rectangle 2"/>
          <p:cNvSpPr>
            <a:spLocks noGrp="1"/>
          </p:cNvSpPr>
          <p:nvPr>
            <p:ph type="title"/>
          </p:nvPr>
        </p:nvSpPr>
        <p:spPr/>
        <p:txBody>
          <a:bodyPr vert="horz" wrap="square" lIns="91440" tIns="45720" rIns="91440" bIns="45720" anchor="ctr" anchorCtr="0"/>
          <a:p>
            <a:r>
              <a:rPr lang="zh-CN" altLang="en-US" dirty="0"/>
              <a:t>1.1.2 信息科技为大数据时代提供技术支撑</a:t>
            </a:r>
            <a:endParaRPr lang="zh-CN" altLang="en-US" dirty="0"/>
          </a:p>
        </p:txBody>
      </p:sp>
      <p:pic>
        <p:nvPicPr>
          <p:cNvPr id="15362" name="Picture 4" descr="图片4"/>
          <p:cNvPicPr>
            <a:picLocks noChangeAspect="1"/>
          </p:cNvPicPr>
          <p:nvPr/>
        </p:nvPicPr>
        <p:blipFill>
          <a:blip r:embed="rId1"/>
          <a:stretch>
            <a:fillRect/>
          </a:stretch>
        </p:blipFill>
        <p:spPr>
          <a:xfrm>
            <a:off x="1219200" y="1797050"/>
            <a:ext cx="6627813" cy="4375150"/>
          </a:xfrm>
          <a:prstGeom prst="rect">
            <a:avLst/>
          </a:prstGeom>
          <a:noFill/>
          <a:ln w="9525">
            <a:noFill/>
          </a:ln>
        </p:spPr>
      </p:pic>
      <p:sp>
        <p:nvSpPr>
          <p:cNvPr id="15363" name="Text Box 5"/>
          <p:cNvSpPr txBox="1"/>
          <p:nvPr/>
        </p:nvSpPr>
        <p:spPr>
          <a:xfrm>
            <a:off x="2162175" y="6111875"/>
            <a:ext cx="4695825" cy="460375"/>
          </a:xfrm>
          <a:prstGeom prst="rect">
            <a:avLst/>
          </a:prstGeom>
          <a:noFill/>
          <a:ln w="9525">
            <a:noFill/>
          </a:ln>
        </p:spPr>
        <p:txBody>
          <a:bodyPr wrap="square" anchor="t" anchorCtr="0">
            <a:spAutoFit/>
          </a:bodyPr>
          <a:p>
            <a:pPr algn="ctr"/>
            <a:r>
              <a:rPr lang="zh-CN" altLang="en-US" sz="2400" b="1" dirty="0">
                <a:latin typeface="Arial" panose="020B0604020202020204" pitchFamily="34" charset="0"/>
                <a:ea typeface="宋体" panose="02010600030101010101" pitchFamily="2" charset="-122"/>
              </a:rPr>
              <a:t>图1-</a:t>
            </a:r>
            <a:r>
              <a:rPr lang="en-US" altLang="zh-CN" sz="2400" b="1" dirty="0">
                <a:latin typeface="Arial" panose="020B0604020202020204" pitchFamily="34" charset="0"/>
                <a:ea typeface="宋体" panose="02010600030101010101" pitchFamily="2" charset="-122"/>
              </a:rPr>
              <a:t>4 </a:t>
            </a:r>
            <a:r>
              <a:rPr lang="zh-CN" altLang="en-US" sz="2400" b="1" dirty="0">
                <a:latin typeface="Arial" panose="020B0604020202020204" pitchFamily="34" charset="0"/>
                <a:ea typeface="宋体" panose="02010600030101010101" pitchFamily="2" charset="-122"/>
              </a:rPr>
              <a:t>网络带宽随时间变化情况</a:t>
            </a:r>
            <a:endParaRPr lang="zh-CN" altLang="en-US" sz="2400" b="1" dirty="0">
              <a:latin typeface="Arial" panose="020B0604020202020204" pitchFamily="34" charset="0"/>
              <a:ea typeface="宋体" panose="02010600030101010101" pitchFamily="2" charset="-122"/>
            </a:endParaRPr>
          </a:p>
        </p:txBody>
      </p:sp>
      <p:sp>
        <p:nvSpPr>
          <p:cNvPr id="15364" name="Rectangle 6"/>
          <p:cNvSpPr/>
          <p:nvPr/>
        </p:nvSpPr>
        <p:spPr>
          <a:xfrm>
            <a:off x="381000" y="1065372"/>
            <a:ext cx="8499475" cy="521970"/>
          </a:xfrm>
          <a:prstGeom prst="rect">
            <a:avLst/>
          </a:prstGeom>
          <a:noFill/>
          <a:ln w="9525">
            <a:noFill/>
          </a:ln>
        </p:spPr>
        <p:txBody>
          <a:bodyPr wrap="square" anchor="ctr" anchorCtr="0">
            <a:spAutoFit/>
          </a:bodyPr>
          <a:p>
            <a:pPr algn="just" eaLnBrk="0" hangingPunct="0"/>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3. </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网络带宽不断增加</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tags/tag1.xml><?xml version="1.0" encoding="utf-8"?>
<p:tagLst xmlns:p="http://schemas.openxmlformats.org/presentationml/2006/main">
  <p:tag name="KSO_WM_UNIT_TABLE_BEAUTIFY" val="smartTable{c3326ec9-a479-4823-b35a-1d3b97f389fb}"/>
</p:tagLst>
</file>

<file path=ppt/tags/tag2.xml><?xml version="1.0" encoding="utf-8"?>
<p:tagLst xmlns:p="http://schemas.openxmlformats.org/presentationml/2006/main">
  <p:tag name="KSO_WM_UNIT_TABLE_BEAUTIFY" val="smartTable{5a9592ef-3a40-412e-bcac-1880c7a8cc14}"/>
</p:tagLst>
</file>

<file path=ppt/tags/tag3.xml><?xml version="1.0" encoding="utf-8"?>
<p:tagLst xmlns:p="http://schemas.openxmlformats.org/presentationml/2006/main">
  <p:tag name="KSO_WM_UNIT_TABLE_BEAUTIFY" val="smartTable{d3708d3c-06be-48df-ba33-24cf2430c920}"/>
</p:tagLst>
</file>

<file path=ppt/tags/tag4.xml><?xml version="1.0" encoding="utf-8"?>
<p:tagLst xmlns:p="http://schemas.openxmlformats.org/presentationml/2006/main">
  <p:tag name="KSO_WM_UNIT_TABLE_BEAUTIFY" val="smartTable{62f45ed1-52c5-404f-98b7-e650d0bd6a1c}"/>
</p:tagLst>
</file>

<file path=ppt/tags/tag5.xml><?xml version="1.0" encoding="utf-8"?>
<p:tagLst xmlns:p="http://schemas.openxmlformats.org/presentationml/2006/main">
  <p:tag name="KSO_WPP_MARK_KEY" val="096080d7-8c3f-4b9a-82ce-63df40a716a1"/>
  <p:tag name="COMMONDATA" val="eyJoZGlkIjoiZTE3ZTEwNjE3NjA3OWY3MTM2OTg2NGNlMzQ0NGQwN2UifQ=="/>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6210</Words>
  <Application>WPS 演示</Application>
  <PresentationFormat>全屏显示(4:3)</PresentationFormat>
  <Paragraphs>501</Paragraphs>
  <Slides>46</Slides>
  <Notes>0</Notes>
  <HiddenSlides>0</HiddenSlides>
  <MMClips>0</MMClips>
  <ScaleCrop>false</ScaleCrop>
  <HeadingPairs>
    <vt:vector size="8" baseType="variant">
      <vt:variant>
        <vt:lpstr>已用的字体</vt:lpstr>
      </vt:variant>
      <vt:variant>
        <vt:i4>10</vt:i4>
      </vt:variant>
      <vt:variant>
        <vt:lpstr>主题</vt:lpstr>
      </vt:variant>
      <vt:variant>
        <vt:i4>5</vt:i4>
      </vt:variant>
      <vt:variant>
        <vt:lpstr>嵌入 OLE 服务器</vt:lpstr>
      </vt:variant>
      <vt:variant>
        <vt:i4>0</vt:i4>
      </vt:variant>
      <vt:variant>
        <vt:lpstr>幻灯片标题</vt:lpstr>
      </vt:variant>
      <vt:variant>
        <vt:i4>46</vt:i4>
      </vt:variant>
    </vt:vector>
  </HeadingPairs>
  <TitlesOfParts>
    <vt:vector size="61" baseType="lpstr">
      <vt:lpstr>Arial</vt:lpstr>
      <vt:lpstr>宋体</vt:lpstr>
      <vt:lpstr>Wingdings</vt:lpstr>
      <vt:lpstr>黑体</vt:lpstr>
      <vt:lpstr>Times New Roman</vt:lpstr>
      <vt:lpstr>Wingdings</vt:lpstr>
      <vt:lpstr>Calibri</vt:lpstr>
      <vt:lpstr>微软雅黑</vt:lpstr>
      <vt:lpstr>Arial Unicode MS</vt:lpstr>
      <vt:lpstr>Lucida Sans Unicode</vt:lpstr>
      <vt:lpstr>默认设计模板</vt:lpstr>
      <vt:lpstr>1_默认设计模板</vt:lpstr>
      <vt:lpstr>2_默认设计模板</vt:lpstr>
      <vt:lpstr>3_默认设计模板</vt:lpstr>
      <vt:lpstr>4_默认设计模板</vt:lpstr>
      <vt:lpstr> 第1章 大数据概述 </vt:lpstr>
      <vt:lpstr>重点与难点</vt:lpstr>
      <vt:lpstr>提纲</vt:lpstr>
      <vt:lpstr>1.1 大数据时代</vt:lpstr>
      <vt:lpstr>1.1.1 第三次信息化浪潮</vt:lpstr>
      <vt:lpstr>1.1.2 信息科技为大数据时代提供技术支撑</vt:lpstr>
      <vt:lpstr>1.2 信息科技为大数据时代提供技术支撑</vt:lpstr>
      <vt:lpstr>1.1.2 信息科技为大数据时代提供技术支撑</vt:lpstr>
      <vt:lpstr>1.1.2 信息科技为大数据时代提供技术支撑</vt:lpstr>
      <vt:lpstr>1.1.3 数据产生方式的变革促成大数据时代的来临</vt:lpstr>
      <vt:lpstr>1.1.4 大数据的发展历程</vt:lpstr>
      <vt:lpstr>1.2 大数据的概念</vt:lpstr>
      <vt:lpstr>1.2.1	 数据量大</vt:lpstr>
      <vt:lpstr>1.2.2 数据类型繁多</vt:lpstr>
      <vt:lpstr>1.2.3	 处理速度快</vt:lpstr>
      <vt:lpstr>1.2.4	 价值密度低</vt:lpstr>
      <vt:lpstr>1.3 大数据的影响</vt:lpstr>
      <vt:lpstr>1.3 大数据的影响</vt:lpstr>
      <vt:lpstr>1.3 大数据的影响</vt:lpstr>
      <vt:lpstr>1.4 大数据的应用</vt:lpstr>
      <vt:lpstr>典型的大数据应用实例</vt:lpstr>
      <vt:lpstr>典型的大数据应用实例</vt:lpstr>
      <vt:lpstr>1.5 大数据关键技术</vt:lpstr>
      <vt:lpstr>1.5 大数据关键技术</vt:lpstr>
      <vt:lpstr>1.6 大数据计算模式</vt:lpstr>
      <vt:lpstr>1.7 大数据产业</vt:lpstr>
      <vt:lpstr>1.8 大数据与云计算、物联网的关系</vt:lpstr>
      <vt:lpstr>1.8.1 云计算</vt:lpstr>
      <vt:lpstr>1.8.1 云计算</vt:lpstr>
      <vt:lpstr>1.8.1 云计算</vt:lpstr>
      <vt:lpstr>1.8.1 云计算</vt:lpstr>
      <vt:lpstr>1.8.1 云计算</vt:lpstr>
      <vt:lpstr>1.8.1 云计算</vt:lpstr>
      <vt:lpstr>1.8.1 云计算</vt:lpstr>
      <vt:lpstr>1.8.2 物联网（IOT）</vt:lpstr>
      <vt:lpstr>1.8.2 物联网</vt:lpstr>
      <vt:lpstr>1.8.2 物联网</vt:lpstr>
      <vt:lpstr>1.8.2 物联网</vt:lpstr>
      <vt:lpstr>1.8.2 物联网</vt:lpstr>
      <vt:lpstr>1.8.3 大数据与云计算、物联网的关系</vt:lpstr>
      <vt:lpstr>1.8.3 大数据与云计算、物联网的关系</vt:lpstr>
      <vt:lpstr>1.8.3 大数据与云计算、物联网的关系</vt:lpstr>
      <vt:lpstr>本章小结</vt:lpstr>
      <vt:lpstr>本章小结</vt:lpstr>
      <vt:lpstr>本章小结</vt:lpstr>
      <vt:lpstr>本章作业</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大数据技术原理与应用</dc:title>
  <dc:creator>kyfu</dc:creator>
  <cp:lastModifiedBy>耀哥</cp:lastModifiedBy>
  <cp:revision>211</cp:revision>
  <dcterms:created xsi:type="dcterms:W3CDTF">2020-01-06T12:12:00Z</dcterms:created>
  <dcterms:modified xsi:type="dcterms:W3CDTF">2023-04-23T11:57:39Z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730B9FEE450B4AFABFB5100217FAC8B2</vt:lpwstr>
  </property>
</Properties>
</file>